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guide id="3" pos="5760">
          <p15:clr>
            <a:srgbClr val="A4A3A4"/>
          </p15:clr>
        </p15:guide>
        <p15:guide id="4" pos="576">
          <p15:clr>
            <a:srgbClr val="A4A3A4"/>
          </p15:clr>
        </p15:guide>
        <p15:guide id="5" orient="horz" pos="3240">
          <p15:clr>
            <a:srgbClr val="A4A3A4"/>
          </p15:clr>
        </p15:guide>
        <p15:guide id="6" orient="horz" pos="552">
          <p15:clr>
            <a:srgbClr val="A4A3A4"/>
          </p15:clr>
        </p15:guide>
        <p15:guide id="7" orient="horz" pos="1272">
          <p15:clr>
            <a:srgbClr val="A4A3A4"/>
          </p15:clr>
        </p15:guide>
      </p15:sldGuideLst>
    </p:ext>
    <p:ext uri="GoogleSlidesCustomDataVersion2">
      <go:slidesCustomData xmlns:go="http://customooxmlschemas.google.com/" r:id="rId21" roundtripDataSignature="AMtx7mhDEj6EY0o+ZpQC0F3CxzntMSLQ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 pos="5760"/>
        <p:guide pos="576"/>
        <p:guide pos="3240" orient="horz"/>
        <p:guide pos="552" orient="horz"/>
        <p:guide pos="1272"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714d094b1c_6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2714d094b1c_6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g2714d094b1c_6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dc5d78d302_1_4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2dc5d78d302_1_4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g2dc5d78d302_1_4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 name="Google Shape;30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 name="Google Shape;33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714d094b1c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g2714d094b1c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g2714d094b1c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t/>
            </a:r>
            <a:endParaRPr/>
          </a:p>
        </p:txBody>
      </p:sp>
      <p:sp>
        <p:nvSpPr>
          <p:cNvPr id="129" name="Google Shape;12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dc702f7a1f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g2dc702f7a1f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dd646a8b3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dd646a8b3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2dd646a8b3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 name="Google Shape;22;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8" name="Google Shape;2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4" name="Google Shape;3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0" name="Google Shape;40;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0"/>
          <p:cNvSpPr/>
          <p:nvPr>
            <p:ph idx="2" type="pic"/>
          </p:nvPr>
        </p:nvSpPr>
        <p:spPr>
          <a:xfrm>
            <a:off x="1792288" y="612775"/>
            <a:ext cx="5486400" cy="4114800"/>
          </a:xfrm>
          <a:prstGeom prst="rect">
            <a:avLst/>
          </a:prstGeom>
          <a:noFill/>
          <a:ln>
            <a:noFill/>
          </a:ln>
        </p:spPr>
      </p:sp>
      <p:sp>
        <p:nvSpPr>
          <p:cNvPr id="68" name="Google Shape;68;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6.png"/><Relationship Id="rId11" Type="http://schemas.openxmlformats.org/officeDocument/2006/relationships/image" Target="../media/image9.png"/><Relationship Id="rId10" Type="http://schemas.openxmlformats.org/officeDocument/2006/relationships/image" Target="../media/image14.png"/><Relationship Id="rId12" Type="http://schemas.openxmlformats.org/officeDocument/2006/relationships/image" Target="../media/image7.png"/><Relationship Id="rId9" Type="http://schemas.openxmlformats.org/officeDocument/2006/relationships/hyperlink" Target="https://www-capitaliq-com.ezproxy.rice.edu/CIQDotNet/Transcripts/Summary.aspx?companyId=98506" TargetMode="External"/><Relationship Id="rId5" Type="http://schemas.openxmlformats.org/officeDocument/2006/relationships/image" Target="../media/image12.png"/><Relationship Id="rId6" Type="http://schemas.openxmlformats.org/officeDocument/2006/relationships/hyperlink" Target="http://ezproxy.rice.edu/login?url=http://na.capitaliq.com/ip/RICEU" TargetMode="External"/><Relationship Id="rId7" Type="http://schemas.openxmlformats.org/officeDocument/2006/relationships/hyperlink" Target="https://www-proquest-com.ezproxy.rice.edu/pq1business/advanced" TargetMode="External"/><Relationship Id="rId8"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1.png"/><Relationship Id="rId9" Type="http://schemas.openxmlformats.org/officeDocument/2006/relationships/image" Target="../media/image24.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nvSpPr>
        <p:spPr>
          <a:xfrm>
            <a:off x="1524000" y="2789337"/>
            <a:ext cx="14397000" cy="2738700"/>
          </a:xfrm>
          <a:prstGeom prst="rect">
            <a:avLst/>
          </a:prstGeom>
          <a:noFill/>
          <a:ln>
            <a:noFill/>
          </a:ln>
        </p:spPr>
        <p:txBody>
          <a:bodyPr anchorCtr="0" anchor="t" bIns="0" lIns="0" spcFirstLastPara="1" rIns="0" wrap="square" tIns="0">
            <a:spAutoFit/>
          </a:bodyPr>
          <a:lstStyle/>
          <a:p>
            <a:pPr indent="0" lvl="0" marL="0" marR="0" rtl="0" algn="l">
              <a:lnSpc>
                <a:spcPct val="102181"/>
              </a:lnSpc>
              <a:spcBef>
                <a:spcPts val="0"/>
              </a:spcBef>
              <a:spcAft>
                <a:spcPts val="0"/>
              </a:spcAft>
              <a:buClr>
                <a:srgbClr val="000000"/>
              </a:buClr>
              <a:buSzPts val="8800"/>
              <a:buFont typeface="Arial"/>
              <a:buNone/>
            </a:pPr>
            <a:r>
              <a:rPr b="1" i="0" lang="en-US" sz="8800" u="none" cap="none" strike="noStrike">
                <a:solidFill>
                  <a:srgbClr val="0D0D0D"/>
                </a:solidFill>
                <a:highlight>
                  <a:srgbClr val="FFFFFF"/>
                </a:highlight>
                <a:latin typeface="Calibri"/>
                <a:ea typeface="Calibri"/>
                <a:cs typeface="Calibri"/>
                <a:sym typeface="Calibri"/>
              </a:rPr>
              <a:t>Advanced Sentiment Analysis and Summarization Tool</a:t>
            </a:r>
            <a:endParaRPr b="1" i="0" sz="8564" u="none" cap="none" strike="noStrike">
              <a:solidFill>
                <a:srgbClr val="538CD5"/>
              </a:solidFill>
              <a:latin typeface="Calibri"/>
              <a:ea typeface="Calibri"/>
              <a:cs typeface="Calibri"/>
              <a:sym typeface="Calibri"/>
            </a:endParaRPr>
          </a:p>
        </p:txBody>
      </p:sp>
      <p:sp>
        <p:nvSpPr>
          <p:cNvPr id="89" name="Google Shape;89;p1"/>
          <p:cNvSpPr txBox="1"/>
          <p:nvPr/>
        </p:nvSpPr>
        <p:spPr>
          <a:xfrm>
            <a:off x="1524000" y="2628900"/>
            <a:ext cx="11439600" cy="215400"/>
          </a:xfrm>
          <a:prstGeom prst="rect">
            <a:avLst/>
          </a:prstGeom>
          <a:noFill/>
          <a:ln>
            <a:noFill/>
          </a:ln>
        </p:spPr>
        <p:txBody>
          <a:bodyPr anchorCtr="0" anchor="t" bIns="0" lIns="0" spcFirstLastPara="1" rIns="0" wrap="square" tIns="0">
            <a:spAutoFit/>
          </a:bodyPr>
          <a:lstStyle/>
          <a:p>
            <a:pPr indent="0" lvl="0" marL="0" marR="0" rtl="0" algn="l">
              <a:lnSpc>
                <a:spcPct val="104997"/>
              </a:lnSpc>
              <a:spcBef>
                <a:spcPts val="0"/>
              </a:spcBef>
              <a:spcAft>
                <a:spcPts val="0"/>
              </a:spcAft>
              <a:buClr>
                <a:srgbClr val="000000"/>
              </a:buClr>
              <a:buSzPts val="8564"/>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
          <p:cNvSpPr/>
          <p:nvPr/>
        </p:nvSpPr>
        <p:spPr>
          <a:xfrm>
            <a:off x="1" y="9814657"/>
            <a:ext cx="18288000" cy="472343"/>
          </a:xfrm>
          <a:custGeom>
            <a:rect b="b" l="l" r="r" t="t"/>
            <a:pathLst>
              <a:path extrusionOk="0" h="220402" w="5245677">
                <a:moveTo>
                  <a:pt x="0" y="0"/>
                </a:moveTo>
                <a:lnTo>
                  <a:pt x="5245677" y="0"/>
                </a:lnTo>
                <a:lnTo>
                  <a:pt x="5245677" y="220402"/>
                </a:lnTo>
                <a:lnTo>
                  <a:pt x="0" y="220402"/>
                </a:lnTo>
                <a:close/>
              </a:path>
            </a:pathLst>
          </a:custGeom>
          <a:solidFill>
            <a:srgbClr val="0020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1" name="Google Shape;91;p1"/>
          <p:cNvPicPr preferRelativeResize="0"/>
          <p:nvPr/>
        </p:nvPicPr>
        <p:blipFill rotWithShape="1">
          <a:blip r:embed="rId3">
            <a:alphaModFix/>
          </a:blip>
          <a:srcRect b="0" l="0" r="0" t="0"/>
          <a:stretch/>
        </p:blipFill>
        <p:spPr>
          <a:xfrm>
            <a:off x="234270" y="153660"/>
            <a:ext cx="4413929" cy="1720998"/>
          </a:xfrm>
          <a:prstGeom prst="rect">
            <a:avLst/>
          </a:prstGeom>
          <a:noFill/>
          <a:ln>
            <a:noFill/>
          </a:ln>
        </p:spPr>
      </p:pic>
      <p:sp>
        <p:nvSpPr>
          <p:cNvPr id="92" name="Google Shape;92;p1"/>
          <p:cNvSpPr txBox="1"/>
          <p:nvPr/>
        </p:nvSpPr>
        <p:spPr>
          <a:xfrm>
            <a:off x="1399500" y="6036975"/>
            <a:ext cx="11439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Danny Boone, John Lattal, Benjamin Weideman, Ilyas Kussanov</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2" name="Shape 282"/>
        <p:cNvGrpSpPr/>
        <p:nvPr/>
      </p:nvGrpSpPr>
      <p:grpSpPr>
        <a:xfrm>
          <a:off x="0" y="0"/>
          <a:ext cx="0" cy="0"/>
          <a:chOff x="0" y="0"/>
          <a:chExt cx="0" cy="0"/>
        </a:xfrm>
      </p:grpSpPr>
      <p:sp>
        <p:nvSpPr>
          <p:cNvPr id="283" name="Google Shape;283;g2714d094b1c_6_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t/>
            </a:r>
            <a:endParaRPr/>
          </a:p>
        </p:txBody>
      </p:sp>
      <p:sp>
        <p:nvSpPr>
          <p:cNvPr id="284" name="Google Shape;284;g2714d094b1c_6_3"/>
          <p:cNvSpPr txBox="1"/>
          <p:nvPr>
            <p:ph idx="1" type="body"/>
          </p:nvPr>
        </p:nvSpPr>
        <p:spPr>
          <a:xfrm>
            <a:off x="457200" y="1600200"/>
            <a:ext cx="17155200" cy="7995600"/>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115000"/>
              </a:lnSpc>
              <a:spcBef>
                <a:spcPts val="1200"/>
              </a:spcBef>
              <a:spcAft>
                <a:spcPts val="0"/>
              </a:spcAft>
              <a:buClr>
                <a:schemeClr val="dk1"/>
              </a:buClr>
              <a:buSzPct val="42307"/>
              <a:buFont typeface="Arial"/>
              <a:buNone/>
            </a:pPr>
            <a:r>
              <a:rPr b="1" lang="en-US" sz="2600">
                <a:latin typeface="Arial"/>
                <a:ea typeface="Arial"/>
                <a:cs typeface="Arial"/>
                <a:sym typeface="Arial"/>
              </a:rPr>
              <a:t>Agenda Topics:</a:t>
            </a:r>
            <a:endParaRPr b="1" sz="2600">
              <a:latin typeface="Arial"/>
              <a:ea typeface="Arial"/>
              <a:cs typeface="Arial"/>
              <a:sym typeface="Arial"/>
            </a:endParaRPr>
          </a:p>
          <a:p>
            <a:pPr indent="0" lvl="0" marL="0" rtl="0" algn="l">
              <a:lnSpc>
                <a:spcPct val="115000"/>
              </a:lnSpc>
              <a:spcBef>
                <a:spcPts val="1200"/>
              </a:spcBef>
              <a:spcAft>
                <a:spcPts val="0"/>
              </a:spcAft>
              <a:buClr>
                <a:schemeClr val="dk1"/>
              </a:buClr>
              <a:buSzPct val="55000"/>
              <a:buFont typeface="Arial"/>
              <a:buNone/>
            </a:pPr>
            <a:r>
              <a:rPr lang="en-US" sz="2000">
                <a:latin typeface="Arial"/>
                <a:ea typeface="Arial"/>
                <a:cs typeface="Arial"/>
                <a:sym typeface="Arial"/>
              </a:rPr>
              <a:t>1.</a:t>
            </a:r>
            <a:r>
              <a:rPr lang="en-US" sz="700">
                <a:latin typeface="Arial"/>
                <a:ea typeface="Arial"/>
                <a:cs typeface="Arial"/>
                <a:sym typeface="Arial"/>
              </a:rPr>
              <a:t> </a:t>
            </a:r>
            <a:r>
              <a:rPr lang="en-US" sz="2000">
                <a:latin typeface="Arial"/>
                <a:ea typeface="Arial"/>
                <a:cs typeface="Arial"/>
                <a:sym typeface="Arial"/>
              </a:rPr>
              <a:t>Can we meet every week Tuesday After Class?</a:t>
            </a:r>
            <a:endParaRPr sz="2000">
              <a:latin typeface="Arial"/>
              <a:ea typeface="Arial"/>
              <a:cs typeface="Arial"/>
              <a:sym typeface="Arial"/>
            </a:endParaRPr>
          </a:p>
          <a:p>
            <a:pPr indent="0" lvl="0" marL="914400" rtl="0" algn="l">
              <a:lnSpc>
                <a:spcPct val="115000"/>
              </a:lnSpc>
              <a:spcBef>
                <a:spcPts val="1200"/>
              </a:spcBef>
              <a:spcAft>
                <a:spcPts val="0"/>
              </a:spcAft>
              <a:buClr>
                <a:schemeClr val="dk1"/>
              </a:buClr>
              <a:buSzPct val="55000"/>
              <a:buFont typeface="Arial"/>
              <a:buNone/>
            </a:pPr>
            <a:r>
              <a:rPr lang="en-US" sz="2000">
                <a:latin typeface="Courier New"/>
                <a:ea typeface="Courier New"/>
                <a:cs typeface="Courier New"/>
                <a:sym typeface="Courier New"/>
              </a:rPr>
              <a:t>o</a:t>
            </a:r>
            <a:r>
              <a:rPr lang="en-US" sz="700">
                <a:latin typeface="Times New Roman"/>
                <a:ea typeface="Times New Roman"/>
                <a:cs typeface="Times New Roman"/>
                <a:sym typeface="Times New Roman"/>
              </a:rPr>
              <a:t>  </a:t>
            </a:r>
            <a:r>
              <a:rPr lang="en-US" sz="2000">
                <a:latin typeface="Arial"/>
                <a:ea typeface="Arial"/>
                <a:cs typeface="Arial"/>
                <a:sym typeface="Arial"/>
              </a:rPr>
              <a:t>Can we dedicate an hour if needed?</a:t>
            </a:r>
            <a:endParaRPr sz="2000">
              <a:latin typeface="Arial"/>
              <a:ea typeface="Arial"/>
              <a:cs typeface="Arial"/>
              <a:sym typeface="Arial"/>
            </a:endParaRPr>
          </a:p>
          <a:p>
            <a:pPr indent="0" lvl="0" marL="0" rtl="0" algn="l">
              <a:lnSpc>
                <a:spcPct val="115000"/>
              </a:lnSpc>
              <a:spcBef>
                <a:spcPts val="1200"/>
              </a:spcBef>
              <a:spcAft>
                <a:spcPts val="0"/>
              </a:spcAft>
              <a:buClr>
                <a:schemeClr val="dk1"/>
              </a:buClr>
              <a:buSzPct val="55000"/>
              <a:buFont typeface="Arial"/>
              <a:buNone/>
            </a:pPr>
            <a:r>
              <a:rPr lang="en-US" sz="2000">
                <a:latin typeface="Arial"/>
                <a:ea typeface="Arial"/>
                <a:cs typeface="Arial"/>
                <a:sym typeface="Arial"/>
              </a:rPr>
              <a:t>2.</a:t>
            </a:r>
            <a:r>
              <a:rPr lang="en-US" sz="700">
                <a:latin typeface="Arial"/>
                <a:ea typeface="Arial"/>
                <a:cs typeface="Arial"/>
                <a:sym typeface="Arial"/>
              </a:rPr>
              <a:t> </a:t>
            </a:r>
            <a:r>
              <a:rPr lang="en-US" sz="2000">
                <a:latin typeface="Arial"/>
                <a:ea typeface="Arial"/>
                <a:cs typeface="Arial"/>
                <a:sym typeface="Arial"/>
              </a:rPr>
              <a:t>Align on Project Workflow</a:t>
            </a:r>
            <a:endParaRPr sz="2000">
              <a:latin typeface="Arial"/>
              <a:ea typeface="Arial"/>
              <a:cs typeface="Arial"/>
              <a:sym typeface="Arial"/>
            </a:endParaRPr>
          </a:p>
          <a:p>
            <a:pPr indent="0" lvl="0" marL="0" rtl="0" algn="l">
              <a:lnSpc>
                <a:spcPct val="115000"/>
              </a:lnSpc>
              <a:spcBef>
                <a:spcPts val="1200"/>
              </a:spcBef>
              <a:spcAft>
                <a:spcPts val="0"/>
              </a:spcAft>
              <a:buClr>
                <a:schemeClr val="dk1"/>
              </a:buClr>
              <a:buSzPct val="55000"/>
              <a:buFont typeface="Arial"/>
              <a:buNone/>
            </a:pPr>
            <a:r>
              <a:rPr lang="en-US" sz="2000">
                <a:latin typeface="Arial"/>
                <a:ea typeface="Arial"/>
                <a:cs typeface="Arial"/>
                <a:sym typeface="Arial"/>
              </a:rPr>
              <a:t>3.</a:t>
            </a:r>
            <a:r>
              <a:rPr lang="en-US" sz="700">
                <a:latin typeface="Arial"/>
                <a:ea typeface="Arial"/>
                <a:cs typeface="Arial"/>
                <a:sym typeface="Arial"/>
              </a:rPr>
              <a:t> </a:t>
            </a:r>
            <a:r>
              <a:rPr lang="en-US" sz="2000">
                <a:latin typeface="Arial"/>
                <a:ea typeface="Arial"/>
                <a:cs typeface="Arial"/>
                <a:sym typeface="Arial"/>
              </a:rPr>
              <a:t>Review Slide Deck</a:t>
            </a:r>
            <a:endParaRPr sz="2000">
              <a:latin typeface="Arial"/>
              <a:ea typeface="Arial"/>
              <a:cs typeface="Arial"/>
              <a:sym typeface="Arial"/>
            </a:endParaRPr>
          </a:p>
          <a:p>
            <a:pPr indent="0" lvl="0" marL="0" rtl="0" algn="l">
              <a:lnSpc>
                <a:spcPct val="115000"/>
              </a:lnSpc>
              <a:spcBef>
                <a:spcPts val="1200"/>
              </a:spcBef>
              <a:spcAft>
                <a:spcPts val="0"/>
              </a:spcAft>
              <a:buClr>
                <a:schemeClr val="dk1"/>
              </a:buClr>
              <a:buSzPct val="55000"/>
              <a:buFont typeface="Arial"/>
              <a:buNone/>
            </a:pPr>
            <a:r>
              <a:rPr lang="en-US" sz="2000">
                <a:latin typeface="Arial"/>
                <a:ea typeface="Arial"/>
                <a:cs typeface="Arial"/>
                <a:sym typeface="Arial"/>
              </a:rPr>
              <a:t>4.</a:t>
            </a:r>
            <a:r>
              <a:rPr lang="en-US" sz="700">
                <a:latin typeface="Arial"/>
                <a:ea typeface="Arial"/>
                <a:cs typeface="Arial"/>
                <a:sym typeface="Arial"/>
              </a:rPr>
              <a:t> </a:t>
            </a:r>
            <a:r>
              <a:rPr lang="en-US" sz="2000">
                <a:latin typeface="Arial"/>
                <a:ea typeface="Arial"/>
                <a:cs typeface="Arial"/>
                <a:sym typeface="Arial"/>
              </a:rPr>
              <a:t>Decide on Presenters</a:t>
            </a:r>
            <a:endParaRPr sz="2000">
              <a:latin typeface="Arial"/>
              <a:ea typeface="Arial"/>
              <a:cs typeface="Arial"/>
              <a:sym typeface="Arial"/>
            </a:endParaRPr>
          </a:p>
          <a:p>
            <a:pPr indent="-298450" lvl="0" marL="457200" rtl="0" algn="l">
              <a:lnSpc>
                <a:spcPct val="115000"/>
              </a:lnSpc>
              <a:spcBef>
                <a:spcPts val="1200"/>
              </a:spcBef>
              <a:spcAft>
                <a:spcPts val="0"/>
              </a:spcAft>
              <a:buSzPct val="100000"/>
              <a:buFont typeface="Arial"/>
              <a:buChar char="-"/>
            </a:pPr>
            <a:r>
              <a:rPr lang="en-US" sz="2000">
                <a:latin typeface="Arial"/>
                <a:ea typeface="Arial"/>
                <a:cs typeface="Arial"/>
                <a:sym typeface="Arial"/>
              </a:rPr>
              <a:t>Intro Ben</a:t>
            </a:r>
            <a:endParaRPr sz="2000">
              <a:latin typeface="Arial"/>
              <a:ea typeface="Arial"/>
              <a:cs typeface="Arial"/>
              <a:sym typeface="Arial"/>
            </a:endParaRPr>
          </a:p>
          <a:p>
            <a:pPr indent="-298450" lvl="0" marL="457200" rtl="0" algn="l">
              <a:lnSpc>
                <a:spcPct val="115000"/>
              </a:lnSpc>
              <a:spcBef>
                <a:spcPts val="0"/>
              </a:spcBef>
              <a:spcAft>
                <a:spcPts val="0"/>
              </a:spcAft>
              <a:buSzPct val="100000"/>
              <a:buFont typeface="Arial"/>
              <a:buChar char="-"/>
            </a:pPr>
            <a:r>
              <a:rPr lang="en-US" sz="2000">
                <a:latin typeface="Arial"/>
                <a:ea typeface="Arial"/>
                <a:cs typeface="Arial"/>
                <a:sym typeface="Arial"/>
              </a:rPr>
              <a:t>Docs John</a:t>
            </a:r>
            <a:endParaRPr sz="2000">
              <a:latin typeface="Arial"/>
              <a:ea typeface="Arial"/>
              <a:cs typeface="Arial"/>
              <a:sym typeface="Arial"/>
            </a:endParaRPr>
          </a:p>
          <a:p>
            <a:pPr indent="-298450" lvl="0" marL="457200" rtl="0" algn="l">
              <a:lnSpc>
                <a:spcPct val="115000"/>
              </a:lnSpc>
              <a:spcBef>
                <a:spcPts val="0"/>
              </a:spcBef>
              <a:spcAft>
                <a:spcPts val="0"/>
              </a:spcAft>
              <a:buSzPct val="100000"/>
              <a:buFont typeface="Arial"/>
              <a:buChar char="-"/>
            </a:pPr>
            <a:r>
              <a:rPr lang="en-US" sz="2000">
                <a:latin typeface="Arial"/>
                <a:ea typeface="Arial"/>
                <a:cs typeface="Arial"/>
                <a:sym typeface="Arial"/>
              </a:rPr>
              <a:t>Pipeline Danny</a:t>
            </a:r>
            <a:endParaRPr sz="2000">
              <a:latin typeface="Arial"/>
              <a:ea typeface="Arial"/>
              <a:cs typeface="Arial"/>
              <a:sym typeface="Arial"/>
            </a:endParaRPr>
          </a:p>
          <a:p>
            <a:pPr indent="-298450" lvl="0" marL="457200" rtl="0" algn="l">
              <a:lnSpc>
                <a:spcPct val="115000"/>
              </a:lnSpc>
              <a:spcBef>
                <a:spcPts val="0"/>
              </a:spcBef>
              <a:spcAft>
                <a:spcPts val="0"/>
              </a:spcAft>
              <a:buSzPct val="100000"/>
              <a:buFont typeface="Arial"/>
              <a:buChar char="-"/>
            </a:pPr>
            <a:r>
              <a:rPr lang="en-US" sz="2000">
                <a:latin typeface="Arial"/>
                <a:ea typeface="Arial"/>
                <a:cs typeface="Arial"/>
                <a:sym typeface="Arial"/>
              </a:rPr>
              <a:t>Schedule Ilyas</a:t>
            </a:r>
            <a:endParaRPr sz="2000">
              <a:latin typeface="Arial"/>
              <a:ea typeface="Arial"/>
              <a:cs typeface="Arial"/>
              <a:sym typeface="Arial"/>
            </a:endParaRPr>
          </a:p>
          <a:p>
            <a:pPr indent="0" lvl="0" marL="0" rtl="0" algn="l">
              <a:lnSpc>
                <a:spcPct val="115000"/>
              </a:lnSpc>
              <a:spcBef>
                <a:spcPts val="1200"/>
              </a:spcBef>
              <a:spcAft>
                <a:spcPts val="0"/>
              </a:spcAft>
              <a:buClr>
                <a:schemeClr val="dk1"/>
              </a:buClr>
              <a:buSzPct val="55000"/>
              <a:buFont typeface="Arial"/>
              <a:buNone/>
            </a:pPr>
            <a:r>
              <a:rPr lang="en-US" sz="2000">
                <a:latin typeface="Arial"/>
                <a:ea typeface="Arial"/>
                <a:cs typeface="Arial"/>
                <a:sym typeface="Arial"/>
              </a:rPr>
              <a:t>5.</a:t>
            </a:r>
            <a:r>
              <a:rPr lang="en-US" sz="700">
                <a:latin typeface="Arial"/>
                <a:ea typeface="Arial"/>
                <a:cs typeface="Arial"/>
                <a:sym typeface="Arial"/>
              </a:rPr>
              <a:t> </a:t>
            </a:r>
            <a:r>
              <a:rPr lang="en-US" sz="2000">
                <a:latin typeface="Arial"/>
                <a:ea typeface="Arial"/>
                <a:cs typeface="Arial"/>
                <a:sym typeface="Arial"/>
              </a:rPr>
              <a:t>Where do we put our documents?</a:t>
            </a:r>
            <a:endParaRPr sz="2000">
              <a:latin typeface="Arial"/>
              <a:ea typeface="Arial"/>
              <a:cs typeface="Arial"/>
              <a:sym typeface="Arial"/>
            </a:endParaRPr>
          </a:p>
          <a:p>
            <a:pPr indent="0" lvl="0" marL="914400" rtl="0" algn="l">
              <a:lnSpc>
                <a:spcPct val="115000"/>
              </a:lnSpc>
              <a:spcBef>
                <a:spcPts val="1200"/>
              </a:spcBef>
              <a:spcAft>
                <a:spcPts val="0"/>
              </a:spcAft>
              <a:buClr>
                <a:schemeClr val="dk1"/>
              </a:buClr>
              <a:buSzPct val="55000"/>
              <a:buFont typeface="Arial"/>
              <a:buNone/>
            </a:pPr>
            <a:r>
              <a:rPr lang="en-US" sz="2000">
                <a:latin typeface="Courier New"/>
                <a:ea typeface="Courier New"/>
                <a:cs typeface="Courier New"/>
                <a:sym typeface="Courier New"/>
              </a:rPr>
              <a:t>o</a:t>
            </a:r>
            <a:r>
              <a:rPr lang="en-US" sz="700">
                <a:latin typeface="Times New Roman"/>
                <a:ea typeface="Times New Roman"/>
                <a:cs typeface="Times New Roman"/>
                <a:sym typeface="Times New Roman"/>
              </a:rPr>
              <a:t>  </a:t>
            </a:r>
            <a:r>
              <a:rPr lang="en-US" sz="2000">
                <a:latin typeface="Arial"/>
                <a:ea typeface="Arial"/>
                <a:cs typeface="Arial"/>
                <a:sym typeface="Arial"/>
              </a:rPr>
              <a:t>Github vs shared drive?</a:t>
            </a:r>
            <a:endParaRPr sz="2000">
              <a:latin typeface="Arial"/>
              <a:ea typeface="Arial"/>
              <a:cs typeface="Arial"/>
              <a:sym typeface="Arial"/>
            </a:endParaRPr>
          </a:p>
          <a:p>
            <a:pPr indent="-298450" lvl="0" marL="457200" rtl="0" algn="l">
              <a:lnSpc>
                <a:spcPct val="115000"/>
              </a:lnSpc>
              <a:spcBef>
                <a:spcPts val="1200"/>
              </a:spcBef>
              <a:spcAft>
                <a:spcPts val="0"/>
              </a:spcAft>
              <a:buSzPct val="100000"/>
              <a:buFont typeface="Arial"/>
              <a:buChar char="-"/>
            </a:pPr>
            <a:r>
              <a:rPr lang="en-US" sz="2000">
                <a:latin typeface="Arial"/>
                <a:ea typeface="Arial"/>
                <a:cs typeface="Arial"/>
                <a:sym typeface="Arial"/>
              </a:rPr>
              <a:t>Reports , slide deck etc. Google drive</a:t>
            </a:r>
            <a:endParaRPr sz="2000">
              <a:latin typeface="Arial"/>
              <a:ea typeface="Arial"/>
              <a:cs typeface="Arial"/>
              <a:sym typeface="Arial"/>
            </a:endParaRPr>
          </a:p>
          <a:p>
            <a:pPr indent="-298450" lvl="0" marL="457200" rtl="0" algn="l">
              <a:lnSpc>
                <a:spcPct val="115000"/>
              </a:lnSpc>
              <a:spcBef>
                <a:spcPts val="0"/>
              </a:spcBef>
              <a:spcAft>
                <a:spcPts val="0"/>
              </a:spcAft>
              <a:buSzPct val="100000"/>
              <a:buFont typeface="Arial"/>
              <a:buChar char="-"/>
            </a:pPr>
            <a:r>
              <a:rPr lang="en-US" sz="2000">
                <a:latin typeface="Arial"/>
                <a:ea typeface="Arial"/>
                <a:cs typeface="Arial"/>
                <a:sym typeface="Arial"/>
              </a:rPr>
              <a:t>rest in Github</a:t>
            </a:r>
            <a:endParaRPr sz="2000">
              <a:latin typeface="Arial"/>
              <a:ea typeface="Arial"/>
              <a:cs typeface="Arial"/>
              <a:sym typeface="Arial"/>
            </a:endParaRPr>
          </a:p>
          <a:p>
            <a:pPr indent="0" lvl="0" marL="0" rtl="0" algn="l">
              <a:lnSpc>
                <a:spcPct val="115000"/>
              </a:lnSpc>
              <a:spcBef>
                <a:spcPts val="1200"/>
              </a:spcBef>
              <a:spcAft>
                <a:spcPts val="0"/>
              </a:spcAft>
              <a:buClr>
                <a:schemeClr val="dk1"/>
              </a:buClr>
              <a:buSzPct val="55000"/>
              <a:buFont typeface="Arial"/>
              <a:buNone/>
            </a:pPr>
            <a:r>
              <a:rPr lang="en-US" sz="2000">
                <a:latin typeface="Arial"/>
                <a:ea typeface="Arial"/>
                <a:cs typeface="Arial"/>
                <a:sym typeface="Arial"/>
              </a:rPr>
              <a:t>6.</a:t>
            </a:r>
            <a:r>
              <a:rPr lang="en-US" sz="700">
                <a:latin typeface="Arial"/>
                <a:ea typeface="Arial"/>
                <a:cs typeface="Arial"/>
                <a:sym typeface="Arial"/>
              </a:rPr>
              <a:t> </a:t>
            </a:r>
            <a:r>
              <a:rPr lang="en-US" sz="2000">
                <a:latin typeface="Arial"/>
                <a:ea typeface="Arial"/>
                <a:cs typeface="Arial"/>
                <a:sym typeface="Arial"/>
              </a:rPr>
              <a:t>Weekly Work Assignments</a:t>
            </a:r>
            <a:endParaRPr sz="2000">
              <a:latin typeface="Arial"/>
              <a:ea typeface="Arial"/>
              <a:cs typeface="Arial"/>
              <a:sym typeface="Arial"/>
            </a:endParaRPr>
          </a:p>
          <a:p>
            <a:pPr indent="0" lvl="0" marL="914400" rtl="0" algn="l">
              <a:lnSpc>
                <a:spcPct val="115000"/>
              </a:lnSpc>
              <a:spcBef>
                <a:spcPts val="1200"/>
              </a:spcBef>
              <a:spcAft>
                <a:spcPts val="0"/>
              </a:spcAft>
              <a:buClr>
                <a:schemeClr val="dk1"/>
              </a:buClr>
              <a:buSzPct val="55000"/>
              <a:buFont typeface="Arial"/>
              <a:buNone/>
            </a:pPr>
            <a:r>
              <a:rPr lang="en-US" sz="2000">
                <a:latin typeface="Courier New"/>
                <a:ea typeface="Courier New"/>
                <a:cs typeface="Courier New"/>
                <a:sym typeface="Courier New"/>
              </a:rPr>
              <a:t>o</a:t>
            </a:r>
            <a:r>
              <a:rPr lang="en-US" sz="700">
                <a:latin typeface="Times New Roman"/>
                <a:ea typeface="Times New Roman"/>
                <a:cs typeface="Times New Roman"/>
                <a:sym typeface="Times New Roman"/>
              </a:rPr>
              <a:t>  </a:t>
            </a:r>
            <a:r>
              <a:rPr lang="en-US" sz="2000">
                <a:latin typeface="Arial"/>
                <a:ea typeface="Arial"/>
                <a:cs typeface="Arial"/>
                <a:sym typeface="Arial"/>
              </a:rPr>
              <a:t>Project Management Stuff</a:t>
            </a:r>
            <a:endParaRPr sz="2000">
              <a:latin typeface="Arial"/>
              <a:ea typeface="Arial"/>
              <a:cs typeface="Arial"/>
              <a:sym typeface="Arial"/>
            </a:endParaRPr>
          </a:p>
          <a:p>
            <a:pPr indent="0" lvl="0" marL="1371600" rtl="0" algn="l">
              <a:lnSpc>
                <a:spcPct val="115000"/>
              </a:lnSpc>
              <a:spcBef>
                <a:spcPts val="1200"/>
              </a:spcBef>
              <a:spcAft>
                <a:spcPts val="0"/>
              </a:spcAft>
              <a:buClr>
                <a:schemeClr val="dk1"/>
              </a:buClr>
              <a:buSzPct val="55000"/>
              <a:buFont typeface="Arial"/>
              <a:buNone/>
            </a:pPr>
            <a:r>
              <a:rPr lang="en-US" sz="2000">
                <a:latin typeface="Arial"/>
                <a:ea typeface="Arial"/>
                <a:cs typeface="Arial"/>
                <a:sym typeface="Arial"/>
              </a:rPr>
              <a:t>§</a:t>
            </a:r>
            <a:r>
              <a:rPr lang="en-US" sz="700">
                <a:latin typeface="Times New Roman"/>
                <a:ea typeface="Times New Roman"/>
                <a:cs typeface="Times New Roman"/>
                <a:sym typeface="Times New Roman"/>
              </a:rPr>
              <a:t>  </a:t>
            </a:r>
            <a:r>
              <a:rPr lang="en-US" sz="2000">
                <a:latin typeface="Arial"/>
                <a:ea typeface="Arial"/>
                <a:cs typeface="Arial"/>
                <a:sym typeface="Arial"/>
              </a:rPr>
              <a:t>Create Document to Hold Agendas, Action Items, Project Timeline, Documentation/Notes etc…</a:t>
            </a:r>
            <a:endParaRPr sz="2000">
              <a:latin typeface="Arial"/>
              <a:ea typeface="Arial"/>
              <a:cs typeface="Arial"/>
              <a:sym typeface="Arial"/>
            </a:endParaRPr>
          </a:p>
          <a:p>
            <a:pPr indent="-298450" lvl="0" marL="1828800" rtl="0" algn="l">
              <a:lnSpc>
                <a:spcPct val="115000"/>
              </a:lnSpc>
              <a:spcBef>
                <a:spcPts val="1200"/>
              </a:spcBef>
              <a:spcAft>
                <a:spcPts val="0"/>
              </a:spcAft>
              <a:buSzPct val="100000"/>
              <a:buChar char="-"/>
            </a:pPr>
            <a:r>
              <a:rPr lang="en-US" sz="2000">
                <a:latin typeface="Arial"/>
                <a:ea typeface="Arial"/>
                <a:cs typeface="Arial"/>
                <a:sym typeface="Arial"/>
              </a:rPr>
              <a:t>Project Management - Ben</a:t>
            </a:r>
            <a:endParaRPr sz="2000">
              <a:latin typeface="Arial"/>
              <a:ea typeface="Arial"/>
              <a:cs typeface="Arial"/>
              <a:sym typeface="Arial"/>
            </a:endParaRPr>
          </a:p>
          <a:p>
            <a:pPr indent="0" lvl="0" marL="914400" rtl="0" algn="l">
              <a:lnSpc>
                <a:spcPct val="115000"/>
              </a:lnSpc>
              <a:spcBef>
                <a:spcPts val="1200"/>
              </a:spcBef>
              <a:spcAft>
                <a:spcPts val="0"/>
              </a:spcAft>
              <a:buClr>
                <a:schemeClr val="dk1"/>
              </a:buClr>
              <a:buSzPct val="55000"/>
              <a:buFont typeface="Arial"/>
              <a:buNone/>
            </a:pPr>
            <a:r>
              <a:rPr lang="en-US" sz="2000">
                <a:latin typeface="Courier New"/>
                <a:ea typeface="Courier New"/>
                <a:cs typeface="Courier New"/>
                <a:sym typeface="Courier New"/>
              </a:rPr>
              <a:t>o</a:t>
            </a:r>
            <a:r>
              <a:rPr lang="en-US" sz="700">
                <a:latin typeface="Times New Roman"/>
                <a:ea typeface="Times New Roman"/>
                <a:cs typeface="Times New Roman"/>
                <a:sym typeface="Times New Roman"/>
              </a:rPr>
              <a:t>  </a:t>
            </a:r>
            <a:r>
              <a:rPr lang="en-US" sz="2000">
                <a:latin typeface="Arial"/>
                <a:ea typeface="Arial"/>
                <a:cs typeface="Arial"/>
                <a:sym typeface="Arial"/>
              </a:rPr>
              <a:t>Finish Scraping Data</a:t>
            </a:r>
            <a:endParaRPr sz="2000">
              <a:latin typeface="Arial"/>
              <a:ea typeface="Arial"/>
              <a:cs typeface="Arial"/>
              <a:sym typeface="Arial"/>
            </a:endParaRPr>
          </a:p>
          <a:p>
            <a:pPr indent="0" lvl="0" marL="914400" rtl="0" algn="l">
              <a:lnSpc>
                <a:spcPct val="115000"/>
              </a:lnSpc>
              <a:spcBef>
                <a:spcPts val="1200"/>
              </a:spcBef>
              <a:spcAft>
                <a:spcPts val="0"/>
              </a:spcAft>
              <a:buClr>
                <a:schemeClr val="dk1"/>
              </a:buClr>
              <a:buSzPct val="55000"/>
              <a:buFont typeface="Arial"/>
              <a:buNone/>
            </a:pPr>
            <a:r>
              <a:rPr lang="en-US" sz="2000">
                <a:latin typeface="Courier New"/>
                <a:ea typeface="Courier New"/>
                <a:cs typeface="Courier New"/>
                <a:sym typeface="Courier New"/>
              </a:rPr>
              <a:t>o</a:t>
            </a:r>
            <a:r>
              <a:rPr lang="en-US" sz="700">
                <a:latin typeface="Times New Roman"/>
                <a:ea typeface="Times New Roman"/>
                <a:cs typeface="Times New Roman"/>
                <a:sym typeface="Times New Roman"/>
              </a:rPr>
              <a:t>  </a:t>
            </a:r>
            <a:r>
              <a:rPr lang="en-US" sz="2000">
                <a:latin typeface="Arial"/>
                <a:ea typeface="Arial"/>
                <a:cs typeface="Arial"/>
                <a:sym typeface="Arial"/>
              </a:rPr>
              <a:t>LLM Fine Tuning / Prompt Engineering / Refine Categories</a:t>
            </a:r>
            <a:endParaRPr sz="2000">
              <a:latin typeface="Arial"/>
              <a:ea typeface="Arial"/>
              <a:cs typeface="Arial"/>
              <a:sym typeface="Arial"/>
            </a:endParaRPr>
          </a:p>
          <a:p>
            <a:pPr indent="-298450" lvl="0" marL="1828800" rtl="0" algn="l">
              <a:lnSpc>
                <a:spcPct val="115000"/>
              </a:lnSpc>
              <a:spcBef>
                <a:spcPts val="1200"/>
              </a:spcBef>
              <a:spcAft>
                <a:spcPts val="0"/>
              </a:spcAft>
              <a:buSzPct val="100000"/>
              <a:buFont typeface="Arial"/>
              <a:buChar char="-"/>
            </a:pPr>
            <a:r>
              <a:rPr lang="en-US" sz="2000">
                <a:latin typeface="Arial"/>
                <a:ea typeface="Arial"/>
                <a:cs typeface="Arial"/>
                <a:sym typeface="Arial"/>
              </a:rPr>
              <a:t>Prompt Engineering - Ilyas </a:t>
            </a:r>
            <a:endParaRPr sz="2000">
              <a:latin typeface="Arial"/>
              <a:ea typeface="Arial"/>
              <a:cs typeface="Arial"/>
              <a:sym typeface="Arial"/>
            </a:endParaRPr>
          </a:p>
          <a:p>
            <a:pPr indent="-298450" lvl="0" marL="1828800" rtl="0" algn="l">
              <a:lnSpc>
                <a:spcPct val="115000"/>
              </a:lnSpc>
              <a:spcBef>
                <a:spcPts val="0"/>
              </a:spcBef>
              <a:spcAft>
                <a:spcPts val="0"/>
              </a:spcAft>
              <a:buSzPct val="100000"/>
              <a:buFont typeface="Arial"/>
              <a:buChar char="-"/>
            </a:pPr>
            <a:r>
              <a:rPr lang="en-US" sz="2000">
                <a:latin typeface="Arial"/>
                <a:ea typeface="Arial"/>
                <a:cs typeface="Arial"/>
                <a:sym typeface="Arial"/>
              </a:rPr>
              <a:t>Data collection - John</a:t>
            </a:r>
            <a:endParaRPr sz="2000">
              <a:latin typeface="Arial"/>
              <a:ea typeface="Arial"/>
              <a:cs typeface="Arial"/>
              <a:sym typeface="Arial"/>
            </a:endParaRPr>
          </a:p>
          <a:p>
            <a:pPr indent="-298450" lvl="0" marL="1828800" rtl="0" algn="l">
              <a:lnSpc>
                <a:spcPct val="115000"/>
              </a:lnSpc>
              <a:spcBef>
                <a:spcPts val="0"/>
              </a:spcBef>
              <a:spcAft>
                <a:spcPts val="0"/>
              </a:spcAft>
              <a:buSzPct val="100000"/>
              <a:buFont typeface="Arial"/>
              <a:buChar char="-"/>
            </a:pPr>
            <a:r>
              <a:rPr lang="en-US" sz="2000">
                <a:latin typeface="Arial"/>
                <a:ea typeface="Arial"/>
                <a:cs typeface="Arial"/>
                <a:sym typeface="Arial"/>
              </a:rPr>
              <a:t>Exract text into csv and automate process - Danny</a:t>
            </a:r>
            <a:endParaRPr sz="2000">
              <a:latin typeface="Arial"/>
              <a:ea typeface="Arial"/>
              <a:cs typeface="Arial"/>
              <a:sym typeface="Arial"/>
            </a:endParaRPr>
          </a:p>
          <a:p>
            <a:pPr indent="0" lvl="0" marL="0" rtl="0" algn="l">
              <a:lnSpc>
                <a:spcPct val="115000"/>
              </a:lnSpc>
              <a:spcBef>
                <a:spcPts val="1200"/>
              </a:spcBef>
              <a:spcAft>
                <a:spcPts val="0"/>
              </a:spcAft>
              <a:buSzPct val="163636"/>
              <a:buNone/>
            </a:pPr>
            <a:r>
              <a:rPr lang="en-US" sz="2000">
                <a:latin typeface="Arial"/>
                <a:ea typeface="Arial"/>
                <a:cs typeface="Arial"/>
                <a:sym typeface="Arial"/>
              </a:rPr>
              <a:t>		Data Visualization and interactivity: find interactive graph</a:t>
            </a:r>
            <a:endParaRPr sz="2000">
              <a:latin typeface="Arial"/>
              <a:ea typeface="Arial"/>
              <a:cs typeface="Arial"/>
              <a:sym typeface="Arial"/>
            </a:endParaRPr>
          </a:p>
          <a:p>
            <a:pPr indent="0" lvl="0" marL="914400" rtl="0" algn="l">
              <a:lnSpc>
                <a:spcPct val="115000"/>
              </a:lnSpc>
              <a:spcBef>
                <a:spcPts val="1200"/>
              </a:spcBef>
              <a:spcAft>
                <a:spcPts val="0"/>
              </a:spcAft>
              <a:buClr>
                <a:schemeClr val="dk1"/>
              </a:buClr>
              <a:buSzPct val="55000"/>
              <a:buFont typeface="Arial"/>
              <a:buNone/>
            </a:pPr>
            <a:r>
              <a:rPr lang="en-US" sz="2000">
                <a:latin typeface="Arial"/>
                <a:ea typeface="Arial"/>
                <a:cs typeface="Arial"/>
                <a:sym typeface="Arial"/>
              </a:rPr>
              <a:t>	</a:t>
            </a:r>
            <a:endParaRPr sz="2000">
              <a:latin typeface="Arial"/>
              <a:ea typeface="Arial"/>
              <a:cs typeface="Arial"/>
              <a:sym typeface="Arial"/>
            </a:endParaRPr>
          </a:p>
          <a:p>
            <a:pPr indent="0" lvl="0" marL="914400" rtl="0" algn="l">
              <a:lnSpc>
                <a:spcPct val="115000"/>
              </a:lnSpc>
              <a:spcBef>
                <a:spcPts val="1200"/>
              </a:spcBef>
              <a:spcAft>
                <a:spcPts val="0"/>
              </a:spcAft>
              <a:buClr>
                <a:schemeClr val="dk1"/>
              </a:buClr>
              <a:buSzPct val="55000"/>
              <a:buFont typeface="Arial"/>
              <a:buNone/>
            </a:pPr>
            <a:r>
              <a:rPr lang="en-US" sz="2000">
                <a:latin typeface="Courier New"/>
                <a:ea typeface="Courier New"/>
                <a:cs typeface="Courier New"/>
                <a:sym typeface="Courier New"/>
              </a:rPr>
              <a:t>o</a:t>
            </a:r>
            <a:r>
              <a:rPr lang="en-US" sz="700">
                <a:latin typeface="Times New Roman"/>
                <a:ea typeface="Times New Roman"/>
                <a:cs typeface="Times New Roman"/>
                <a:sym typeface="Times New Roman"/>
              </a:rPr>
              <a:t>  </a:t>
            </a:r>
            <a:r>
              <a:rPr lang="en-US" sz="2000">
                <a:latin typeface="Arial"/>
                <a:ea typeface="Arial"/>
                <a:cs typeface="Arial"/>
                <a:sym typeface="Arial"/>
              </a:rPr>
              <a:t>Make Workflow Pretty</a:t>
            </a:r>
            <a:endParaRPr sz="2000">
              <a:latin typeface="Arial"/>
              <a:ea typeface="Arial"/>
              <a:cs typeface="Arial"/>
              <a:sym typeface="Arial"/>
            </a:endParaRPr>
          </a:p>
          <a:p>
            <a:pPr indent="-298450" lvl="0" marL="1371600" rtl="0" algn="l">
              <a:lnSpc>
                <a:spcPct val="115000"/>
              </a:lnSpc>
              <a:spcBef>
                <a:spcPts val="1200"/>
              </a:spcBef>
              <a:spcAft>
                <a:spcPts val="0"/>
              </a:spcAft>
              <a:buSzPct val="100000"/>
              <a:buFont typeface="Arial"/>
              <a:buChar char="-"/>
            </a:pPr>
            <a:r>
              <a:rPr lang="en-US" sz="2000">
                <a:latin typeface="Arial"/>
                <a:ea typeface="Arial"/>
                <a:cs typeface="Arial"/>
                <a:sym typeface="Arial"/>
              </a:rPr>
              <a:t>Danny </a:t>
            </a:r>
            <a:endParaRPr sz="2000">
              <a:latin typeface="Arial"/>
              <a:ea typeface="Arial"/>
              <a:cs typeface="Arial"/>
              <a:sym typeface="Arial"/>
            </a:endParaRPr>
          </a:p>
          <a:p>
            <a:pPr indent="0" lvl="0" marL="0" rtl="0" algn="l">
              <a:lnSpc>
                <a:spcPct val="100000"/>
              </a:lnSpc>
              <a:spcBef>
                <a:spcPts val="1200"/>
              </a:spcBef>
              <a:spcAft>
                <a:spcPts val="0"/>
              </a:spcAft>
              <a:buSzPct val="102272"/>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9" name="Shape 289"/>
        <p:cNvGrpSpPr/>
        <p:nvPr/>
      </p:nvGrpSpPr>
      <p:grpSpPr>
        <a:xfrm>
          <a:off x="0" y="0"/>
          <a:ext cx="0" cy="0"/>
          <a:chOff x="0" y="0"/>
          <a:chExt cx="0" cy="0"/>
        </a:xfrm>
      </p:grpSpPr>
      <p:sp>
        <p:nvSpPr>
          <p:cNvPr id="290" name="Google Shape;290;g2dc5d78d302_1_403"/>
          <p:cNvSpPr/>
          <p:nvPr/>
        </p:nvSpPr>
        <p:spPr>
          <a:xfrm>
            <a:off x="566225" y="5270625"/>
            <a:ext cx="4249200" cy="3381000"/>
          </a:xfrm>
          <a:prstGeom prst="roundRect">
            <a:avLst>
              <a:gd fmla="val 16667" name="adj"/>
            </a:avLst>
          </a:prstGeom>
          <a:solidFill>
            <a:srgbClr val="D8D8D8"/>
          </a:solid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MODELLING</a:t>
            </a:r>
            <a:endParaRPr b="0" i="0" sz="1400" u="none" cap="none" strike="noStrike">
              <a:solidFill>
                <a:srgbClr val="000000"/>
              </a:solidFill>
              <a:latin typeface="Arial"/>
              <a:ea typeface="Arial"/>
              <a:cs typeface="Arial"/>
              <a:sym typeface="Arial"/>
            </a:endParaRPr>
          </a:p>
        </p:txBody>
      </p:sp>
      <p:sp>
        <p:nvSpPr>
          <p:cNvPr id="291" name="Google Shape;291;g2dc5d78d302_1_403"/>
          <p:cNvSpPr/>
          <p:nvPr/>
        </p:nvSpPr>
        <p:spPr>
          <a:xfrm>
            <a:off x="566225" y="1326750"/>
            <a:ext cx="3500100" cy="2087400"/>
          </a:xfrm>
          <a:prstGeom prst="roundRect">
            <a:avLst>
              <a:gd fmla="val 16667" name="adj"/>
            </a:avLst>
          </a:prstGeom>
          <a:solidFill>
            <a:srgbClr val="D8D8D8"/>
          </a:solid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DATA </a:t>
            </a:r>
            <a:endParaRPr b="0" i="0" sz="28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COLLECTION/</a:t>
            </a:r>
            <a:endParaRPr b="0" i="0" sz="28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WRANGLING</a:t>
            </a:r>
            <a:endParaRPr b="0" i="0" sz="1400" u="none" cap="none" strike="noStrike">
              <a:solidFill>
                <a:srgbClr val="000000"/>
              </a:solidFill>
              <a:latin typeface="Arial"/>
              <a:ea typeface="Arial"/>
              <a:cs typeface="Arial"/>
              <a:sym typeface="Arial"/>
            </a:endParaRPr>
          </a:p>
        </p:txBody>
      </p:sp>
      <p:sp>
        <p:nvSpPr>
          <p:cNvPr id="292" name="Google Shape;292;g2dc5d78d302_1_403"/>
          <p:cNvSpPr txBox="1"/>
          <p:nvPr/>
        </p:nvSpPr>
        <p:spPr>
          <a:xfrm>
            <a:off x="4815325" y="1326762"/>
            <a:ext cx="56514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Financial News Articles</a:t>
            </a:r>
            <a:endParaRPr b="1"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10-K Annual Reports &amp; 10-Q Quarterly Reports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Financial Analyst Summaries</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Indexing articles into cvs form</a:t>
            </a:r>
            <a:endParaRPr b="1" i="0" sz="1800" u="none" cap="none" strike="noStrike">
              <a:solidFill>
                <a:schemeClr val="dk1"/>
              </a:solidFill>
              <a:latin typeface="Calibri"/>
              <a:ea typeface="Calibri"/>
              <a:cs typeface="Calibri"/>
              <a:sym typeface="Calibri"/>
            </a:endParaRPr>
          </a:p>
        </p:txBody>
      </p:sp>
      <p:sp>
        <p:nvSpPr>
          <p:cNvPr id="293" name="Google Shape;293;g2dc5d78d302_1_403"/>
          <p:cNvSpPr/>
          <p:nvPr/>
        </p:nvSpPr>
        <p:spPr>
          <a:xfrm>
            <a:off x="1541850" y="5270625"/>
            <a:ext cx="3500100" cy="1017300"/>
          </a:xfrm>
          <a:prstGeom prst="roundRect">
            <a:avLst>
              <a:gd fmla="val 16667" name="adj"/>
            </a:avLst>
          </a:prstGeom>
          <a:solidFill>
            <a:srgbClr val="D8D8D8"/>
          </a:solid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SENTIMENT ANALYSIS</a:t>
            </a:r>
            <a:endParaRPr b="0" i="0" sz="28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WITH LOCAL LLM</a:t>
            </a:r>
            <a:endParaRPr b="0" i="0" sz="2800" u="none" cap="none" strike="noStrike">
              <a:solidFill>
                <a:schemeClr val="dk2"/>
              </a:solidFill>
              <a:latin typeface="Calibri"/>
              <a:ea typeface="Calibri"/>
              <a:cs typeface="Calibri"/>
              <a:sym typeface="Calibri"/>
            </a:endParaRPr>
          </a:p>
        </p:txBody>
      </p:sp>
      <p:sp>
        <p:nvSpPr>
          <p:cNvPr id="294" name="Google Shape;294;g2dc5d78d302_1_403"/>
          <p:cNvSpPr txBox="1"/>
          <p:nvPr/>
        </p:nvSpPr>
        <p:spPr>
          <a:xfrm>
            <a:off x="4815326" y="3467350"/>
            <a:ext cx="3609600" cy="17547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Number of articles (total, per year, quarterly) </a:t>
            </a:r>
            <a:endParaRPr b="1"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articles per company</a:t>
            </a:r>
            <a:endParaRPr b="1"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max tokens, average tokens…</a:t>
            </a:r>
            <a:endParaRPr b="1"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word cloud</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295" name="Google Shape;295;g2dc5d78d302_1_403"/>
          <p:cNvSpPr txBox="1"/>
          <p:nvPr/>
        </p:nvSpPr>
        <p:spPr>
          <a:xfrm>
            <a:off x="8281177" y="6792625"/>
            <a:ext cx="5145300" cy="646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Create stock price prediction model to determine feature importance for stock price. (Up/Down)</a:t>
            </a:r>
            <a:endParaRPr b="1" i="0" sz="1800" u="none" cap="none" strike="noStrike">
              <a:solidFill>
                <a:schemeClr val="dk1"/>
              </a:solidFill>
              <a:latin typeface="Calibri"/>
              <a:ea typeface="Calibri"/>
              <a:cs typeface="Calibri"/>
              <a:sym typeface="Calibri"/>
            </a:endParaRPr>
          </a:p>
        </p:txBody>
      </p:sp>
      <p:sp>
        <p:nvSpPr>
          <p:cNvPr id="296" name="Google Shape;296;g2dc5d78d302_1_403"/>
          <p:cNvSpPr/>
          <p:nvPr/>
        </p:nvSpPr>
        <p:spPr>
          <a:xfrm>
            <a:off x="13696475" y="5085700"/>
            <a:ext cx="3500100" cy="1482000"/>
          </a:xfrm>
          <a:prstGeom prst="roundRect">
            <a:avLst>
              <a:gd fmla="val 16667" name="adj"/>
            </a:avLst>
          </a:prstGeom>
          <a:solidFill>
            <a:srgbClr val="D8D8D8"/>
          </a:solid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VALIDATION</a:t>
            </a:r>
            <a:endParaRPr b="0" i="0" sz="2800" u="none" cap="none" strike="noStrike">
              <a:solidFill>
                <a:schemeClr val="dk2"/>
              </a:solidFill>
              <a:latin typeface="Calibri"/>
              <a:ea typeface="Calibri"/>
              <a:cs typeface="Calibri"/>
              <a:sym typeface="Calibri"/>
            </a:endParaRPr>
          </a:p>
        </p:txBody>
      </p:sp>
      <p:sp>
        <p:nvSpPr>
          <p:cNvPr id="297" name="Google Shape;297;g2dc5d78d302_1_403"/>
          <p:cNvSpPr/>
          <p:nvPr/>
        </p:nvSpPr>
        <p:spPr>
          <a:xfrm>
            <a:off x="566225" y="3603700"/>
            <a:ext cx="3500100" cy="1482000"/>
          </a:xfrm>
          <a:prstGeom prst="roundRect">
            <a:avLst>
              <a:gd fmla="val 16667" name="adj"/>
            </a:avLst>
          </a:prstGeom>
          <a:solidFill>
            <a:srgbClr val="D8D8D8"/>
          </a:solid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DATA EXPLORATION</a:t>
            </a:r>
            <a:endParaRPr b="0" i="0" sz="1400" u="none" cap="none" strike="noStrike">
              <a:solidFill>
                <a:srgbClr val="000000"/>
              </a:solidFill>
              <a:latin typeface="Arial"/>
              <a:ea typeface="Arial"/>
              <a:cs typeface="Arial"/>
              <a:sym typeface="Arial"/>
            </a:endParaRPr>
          </a:p>
        </p:txBody>
      </p:sp>
      <p:sp>
        <p:nvSpPr>
          <p:cNvPr id="298" name="Google Shape;298;g2dc5d78d302_1_403"/>
          <p:cNvSpPr txBox="1"/>
          <p:nvPr/>
        </p:nvSpPr>
        <p:spPr>
          <a:xfrm>
            <a:off x="540324" y="545782"/>
            <a:ext cx="10271400" cy="692700"/>
          </a:xfrm>
          <a:prstGeom prst="rect">
            <a:avLst/>
          </a:prstGeom>
          <a:noFill/>
          <a:ln>
            <a:noFill/>
          </a:ln>
        </p:spPr>
        <p:txBody>
          <a:bodyPr anchorCtr="0" anchor="t" bIns="0" lIns="0" spcFirstLastPara="1" rIns="0" wrap="square" tIns="0">
            <a:spAutoFit/>
          </a:bodyPr>
          <a:lstStyle/>
          <a:p>
            <a:pPr indent="0" lvl="0" marL="0" marR="0" rtl="0" algn="l">
              <a:lnSpc>
                <a:spcPct val="116000"/>
              </a:lnSpc>
              <a:spcBef>
                <a:spcPts val="0"/>
              </a:spcBef>
              <a:spcAft>
                <a:spcPts val="0"/>
              </a:spcAft>
              <a:buClr>
                <a:srgbClr val="000000"/>
              </a:buClr>
              <a:buSzPts val="4500"/>
              <a:buFont typeface="Arial"/>
              <a:buNone/>
            </a:pPr>
            <a:r>
              <a:rPr b="1" i="0" lang="en-US" sz="4500" u="none" cap="none" strike="noStrike">
                <a:solidFill>
                  <a:srgbClr val="17365D"/>
                </a:solidFill>
                <a:latin typeface="Calibri"/>
                <a:ea typeface="Calibri"/>
                <a:cs typeface="Calibri"/>
                <a:sym typeface="Calibri"/>
              </a:rPr>
              <a:t>Pipeline Design</a:t>
            </a:r>
            <a:endParaRPr b="0" i="0" sz="1400" u="none" cap="none" strike="noStrike">
              <a:solidFill>
                <a:srgbClr val="000000"/>
              </a:solidFill>
              <a:latin typeface="Arial"/>
              <a:ea typeface="Arial"/>
              <a:cs typeface="Arial"/>
              <a:sym typeface="Arial"/>
            </a:endParaRPr>
          </a:p>
        </p:txBody>
      </p:sp>
      <p:sp>
        <p:nvSpPr>
          <p:cNvPr id="299" name="Google Shape;299;g2dc5d78d302_1_403"/>
          <p:cNvSpPr/>
          <p:nvPr/>
        </p:nvSpPr>
        <p:spPr>
          <a:xfrm>
            <a:off x="1541850" y="7450925"/>
            <a:ext cx="3500100" cy="1200600"/>
          </a:xfrm>
          <a:prstGeom prst="roundRect">
            <a:avLst>
              <a:gd fmla="val 16667" name="adj"/>
            </a:avLst>
          </a:prstGeom>
          <a:solidFill>
            <a:srgbClr val="D8D8D8"/>
          </a:solid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RETRIEVAL AUGMENTED GENERATION</a:t>
            </a:r>
            <a:endParaRPr b="0" i="0" sz="2800" u="none" cap="none" strike="noStrike">
              <a:solidFill>
                <a:schemeClr val="dk2"/>
              </a:solidFill>
              <a:latin typeface="Calibri"/>
              <a:ea typeface="Calibri"/>
              <a:cs typeface="Calibri"/>
              <a:sym typeface="Calibri"/>
            </a:endParaRPr>
          </a:p>
        </p:txBody>
      </p:sp>
      <p:sp>
        <p:nvSpPr>
          <p:cNvPr id="300" name="Google Shape;300;g2dc5d78d302_1_403"/>
          <p:cNvSpPr txBox="1"/>
          <p:nvPr/>
        </p:nvSpPr>
        <p:spPr>
          <a:xfrm>
            <a:off x="9897006" y="5038750"/>
            <a:ext cx="59139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Define Sentiment Categories</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Prompt Engineering</a:t>
            </a:r>
            <a:endParaRPr b="0" i="0" sz="14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Fine Tuning if Needed</a:t>
            </a:r>
            <a:endParaRPr b="0" i="0" sz="14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Validate with ChatGPT / Gemini</a:t>
            </a:r>
            <a:endParaRPr b="1" i="0" sz="1800" u="none" cap="none" strike="noStrike">
              <a:solidFill>
                <a:schemeClr val="dk1"/>
              </a:solidFill>
              <a:latin typeface="Calibri"/>
              <a:ea typeface="Calibri"/>
              <a:cs typeface="Calibri"/>
              <a:sym typeface="Calibri"/>
            </a:endParaRPr>
          </a:p>
        </p:txBody>
      </p:sp>
      <p:sp>
        <p:nvSpPr>
          <p:cNvPr id="301" name="Google Shape;301;g2dc5d78d302_1_403"/>
          <p:cNvSpPr txBox="1"/>
          <p:nvPr/>
        </p:nvSpPr>
        <p:spPr>
          <a:xfrm>
            <a:off x="4464275" y="9652725"/>
            <a:ext cx="4948200" cy="461700"/>
          </a:xfrm>
          <a:prstGeom prst="rect">
            <a:avLst/>
          </a:prstGeom>
          <a:noFill/>
          <a:ln>
            <a:noFill/>
          </a:ln>
        </p:spPr>
        <p:txBody>
          <a:bodyPr anchorCtr="0" anchor="t" bIns="91425" lIns="91425" spcFirstLastPara="1" rIns="91425" wrap="square" tIns="91425">
            <a:spAutoFit/>
          </a:bodyPr>
          <a:lstStyle/>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Validate Sentiment with ChatGPT / Gemini</a:t>
            </a:r>
            <a:endParaRPr b="1" i="0" sz="1800" u="none" cap="none" strike="noStrike">
              <a:solidFill>
                <a:schemeClr val="dk1"/>
              </a:solidFill>
              <a:latin typeface="Calibri"/>
              <a:ea typeface="Calibri"/>
              <a:cs typeface="Calibri"/>
              <a:sym typeface="Calibri"/>
            </a:endParaRPr>
          </a:p>
        </p:txBody>
      </p:sp>
      <p:sp>
        <p:nvSpPr>
          <p:cNvPr id="302" name="Google Shape;302;g2dc5d78d302_1_403"/>
          <p:cNvSpPr/>
          <p:nvPr/>
        </p:nvSpPr>
        <p:spPr>
          <a:xfrm>
            <a:off x="1541850" y="6360763"/>
            <a:ext cx="3500100" cy="1017300"/>
          </a:xfrm>
          <a:prstGeom prst="roundRect">
            <a:avLst>
              <a:gd fmla="val 16667" name="adj"/>
            </a:avLst>
          </a:prstGeom>
          <a:solidFill>
            <a:srgbClr val="D8D8D8"/>
          </a:solid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FEATURE IMPORTANCE</a:t>
            </a:r>
            <a:endParaRPr b="0" i="0" sz="2800" u="none" cap="none" strike="noStrike">
              <a:solidFill>
                <a:schemeClr val="dk2"/>
              </a:solidFill>
              <a:latin typeface="Calibri"/>
              <a:ea typeface="Calibri"/>
              <a:cs typeface="Calibri"/>
              <a:sym typeface="Calibri"/>
            </a:endParaRPr>
          </a:p>
        </p:txBody>
      </p:sp>
      <p:sp>
        <p:nvSpPr>
          <p:cNvPr id="303" name="Google Shape;303;g2dc5d78d302_1_403"/>
          <p:cNvSpPr txBox="1"/>
          <p:nvPr/>
        </p:nvSpPr>
        <p:spPr>
          <a:xfrm>
            <a:off x="8085925" y="7715188"/>
            <a:ext cx="4948200" cy="461700"/>
          </a:xfrm>
          <a:prstGeom prst="rect">
            <a:avLst/>
          </a:prstGeom>
          <a:noFill/>
          <a:ln>
            <a:noFill/>
          </a:ln>
        </p:spPr>
        <p:txBody>
          <a:bodyPr anchorCtr="0" anchor="t" bIns="91425" lIns="91425" spcFirstLastPara="1" rIns="91425" wrap="square" tIns="91425">
            <a:spAutoFit/>
          </a:bodyPr>
          <a:lstStyle/>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With ChatGPT / Gemini</a:t>
            </a:r>
            <a:endParaRPr b="1" i="0" sz="1800" u="none" cap="none" strike="noStrike">
              <a:solidFill>
                <a:schemeClr val="dk1"/>
              </a:solidFill>
              <a:latin typeface="Calibri"/>
              <a:ea typeface="Calibri"/>
              <a:cs typeface="Calibri"/>
              <a:sym typeface="Calibri"/>
            </a:endParaRPr>
          </a:p>
        </p:txBody>
      </p:sp>
      <p:sp>
        <p:nvSpPr>
          <p:cNvPr id="304" name="Google Shape;304;g2dc5d78d302_1_403"/>
          <p:cNvSpPr/>
          <p:nvPr/>
        </p:nvSpPr>
        <p:spPr>
          <a:xfrm>
            <a:off x="718625" y="8788000"/>
            <a:ext cx="3500100" cy="1482000"/>
          </a:xfrm>
          <a:prstGeom prst="roundRect">
            <a:avLst>
              <a:gd fmla="val 16667" name="adj"/>
            </a:avLst>
          </a:prstGeom>
          <a:solidFill>
            <a:srgbClr val="D8D8D8"/>
          </a:solid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VALIDATION</a:t>
            </a:r>
            <a:endParaRPr b="0" i="0" sz="2800" u="none" cap="none" strike="noStrike">
              <a:solidFill>
                <a:schemeClr val="dk2"/>
              </a:solidFill>
              <a:latin typeface="Calibri"/>
              <a:ea typeface="Calibri"/>
              <a:cs typeface="Calibri"/>
              <a:sym typeface="Calibri"/>
            </a:endParaRPr>
          </a:p>
        </p:txBody>
      </p:sp>
      <p:sp>
        <p:nvSpPr>
          <p:cNvPr id="305" name="Google Shape;305;g2dc5d78d302_1_403"/>
          <p:cNvSpPr txBox="1"/>
          <p:nvPr/>
        </p:nvSpPr>
        <p:spPr>
          <a:xfrm rot="-5400000">
            <a:off x="-166374" y="6598298"/>
            <a:ext cx="24471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MODELLING</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9" name="Shape 309"/>
        <p:cNvGrpSpPr/>
        <p:nvPr/>
      </p:nvGrpSpPr>
      <p:grpSpPr>
        <a:xfrm>
          <a:off x="0" y="0"/>
          <a:ext cx="0" cy="0"/>
          <a:chOff x="0" y="0"/>
          <a:chExt cx="0" cy="0"/>
        </a:xfrm>
      </p:grpSpPr>
      <p:sp>
        <p:nvSpPr>
          <p:cNvPr id="310" name="Google Shape;310;p7"/>
          <p:cNvSpPr/>
          <p:nvPr/>
        </p:nvSpPr>
        <p:spPr>
          <a:xfrm>
            <a:off x="1087772" y="1862435"/>
            <a:ext cx="2362200" cy="2057399"/>
          </a:xfrm>
          <a:prstGeom prst="roundRect">
            <a:avLst>
              <a:gd fmla="val 16667" name="adj"/>
            </a:avLst>
          </a:prstGeom>
          <a:solidFill>
            <a:srgbClr val="D8D8D8"/>
          </a:solid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COLLECTION</a:t>
            </a:r>
            <a:endParaRPr b="0" i="0" sz="1400" u="none" cap="none" strike="noStrike">
              <a:solidFill>
                <a:srgbClr val="000000"/>
              </a:solidFill>
              <a:latin typeface="Arial"/>
              <a:ea typeface="Arial"/>
              <a:cs typeface="Arial"/>
              <a:sym typeface="Arial"/>
            </a:endParaRPr>
          </a:p>
        </p:txBody>
      </p:sp>
      <p:sp>
        <p:nvSpPr>
          <p:cNvPr id="311" name="Google Shape;311;p7"/>
          <p:cNvSpPr/>
          <p:nvPr/>
        </p:nvSpPr>
        <p:spPr>
          <a:xfrm>
            <a:off x="6754090" y="1862435"/>
            <a:ext cx="2362201" cy="2057400"/>
          </a:xfrm>
          <a:prstGeom prst="roundRect">
            <a:avLst>
              <a:gd fmla="val 16667" name="adj"/>
            </a:avLst>
          </a:prstGeom>
          <a:solidFill>
            <a:srgbClr val="D8D8D8"/>
          </a:solid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DATA WRANGLING</a:t>
            </a:r>
            <a:endParaRPr b="0" i="0" sz="1400" u="none" cap="none" strike="noStrike">
              <a:solidFill>
                <a:srgbClr val="000000"/>
              </a:solidFill>
              <a:latin typeface="Arial"/>
              <a:ea typeface="Arial"/>
              <a:cs typeface="Arial"/>
              <a:sym typeface="Arial"/>
            </a:endParaRPr>
          </a:p>
        </p:txBody>
      </p:sp>
      <p:sp>
        <p:nvSpPr>
          <p:cNvPr id="312" name="Google Shape;312;p7"/>
          <p:cNvSpPr/>
          <p:nvPr/>
        </p:nvSpPr>
        <p:spPr>
          <a:xfrm>
            <a:off x="12037416" y="1862435"/>
            <a:ext cx="2362201" cy="2057400"/>
          </a:xfrm>
          <a:prstGeom prst="roundRect">
            <a:avLst>
              <a:gd fmla="val 16667" name="adj"/>
            </a:avLst>
          </a:prstGeom>
          <a:solidFill>
            <a:srgbClr val="D8D8D8"/>
          </a:solid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EDA</a:t>
            </a:r>
            <a:endParaRPr b="0" i="0" sz="1400" u="none" cap="none" strike="noStrike">
              <a:solidFill>
                <a:srgbClr val="000000"/>
              </a:solidFill>
              <a:latin typeface="Arial"/>
              <a:ea typeface="Arial"/>
              <a:cs typeface="Arial"/>
              <a:sym typeface="Arial"/>
            </a:endParaRPr>
          </a:p>
        </p:txBody>
      </p:sp>
      <p:sp>
        <p:nvSpPr>
          <p:cNvPr id="313" name="Google Shape;313;p7"/>
          <p:cNvSpPr/>
          <p:nvPr/>
        </p:nvSpPr>
        <p:spPr>
          <a:xfrm>
            <a:off x="1087772" y="5819432"/>
            <a:ext cx="3131129" cy="2057400"/>
          </a:xfrm>
          <a:prstGeom prst="roundRect">
            <a:avLst>
              <a:gd fmla="val 16667" name="adj"/>
            </a:avLst>
          </a:prstGeom>
          <a:solidFill>
            <a:srgbClr val="D8D8D8"/>
          </a:solid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FEATURE ENGINEERING</a:t>
            </a:r>
            <a:endParaRPr b="0" i="0" sz="1400" u="none" cap="none" strike="noStrike">
              <a:solidFill>
                <a:srgbClr val="000000"/>
              </a:solidFill>
              <a:latin typeface="Arial"/>
              <a:ea typeface="Arial"/>
              <a:cs typeface="Arial"/>
              <a:sym typeface="Arial"/>
            </a:endParaRPr>
          </a:p>
        </p:txBody>
      </p:sp>
      <p:sp>
        <p:nvSpPr>
          <p:cNvPr id="314" name="Google Shape;314;p7"/>
          <p:cNvSpPr/>
          <p:nvPr/>
        </p:nvSpPr>
        <p:spPr>
          <a:xfrm>
            <a:off x="5238134" y="5819432"/>
            <a:ext cx="4204409" cy="2057400"/>
          </a:xfrm>
          <a:prstGeom prst="roundRect">
            <a:avLst>
              <a:gd fmla="val 16667" name="adj"/>
            </a:avLst>
          </a:prstGeom>
          <a:solidFill>
            <a:srgbClr val="D8D8D8"/>
          </a:solid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MODELLING</a:t>
            </a:r>
            <a:endParaRPr b="0" i="0" sz="1400" u="none" cap="none" strike="noStrike">
              <a:solidFill>
                <a:srgbClr val="000000"/>
              </a:solidFill>
              <a:latin typeface="Arial"/>
              <a:ea typeface="Arial"/>
              <a:cs typeface="Arial"/>
              <a:sym typeface="Arial"/>
            </a:endParaRPr>
          </a:p>
        </p:txBody>
      </p:sp>
      <p:sp>
        <p:nvSpPr>
          <p:cNvPr id="315" name="Google Shape;315;p7"/>
          <p:cNvSpPr/>
          <p:nvPr/>
        </p:nvSpPr>
        <p:spPr>
          <a:xfrm>
            <a:off x="10486991" y="5819432"/>
            <a:ext cx="3536372" cy="2057400"/>
          </a:xfrm>
          <a:prstGeom prst="roundRect">
            <a:avLst>
              <a:gd fmla="val 16667" name="adj"/>
            </a:avLst>
          </a:prstGeom>
          <a:solidFill>
            <a:srgbClr val="D8D8D8"/>
          </a:solid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EVALUATION</a:t>
            </a:r>
            <a:endParaRPr b="0" i="0" sz="1400" u="none" cap="none" strike="noStrike">
              <a:solidFill>
                <a:srgbClr val="000000"/>
              </a:solidFill>
              <a:latin typeface="Arial"/>
              <a:ea typeface="Arial"/>
              <a:cs typeface="Arial"/>
              <a:sym typeface="Arial"/>
            </a:endParaRPr>
          </a:p>
        </p:txBody>
      </p:sp>
      <p:sp>
        <p:nvSpPr>
          <p:cNvPr id="316" name="Google Shape;316;p7"/>
          <p:cNvSpPr/>
          <p:nvPr/>
        </p:nvSpPr>
        <p:spPr>
          <a:xfrm>
            <a:off x="14775871" y="5795357"/>
            <a:ext cx="2992585" cy="2057400"/>
          </a:xfrm>
          <a:prstGeom prst="roundRect">
            <a:avLst>
              <a:gd fmla="val 16667" name="adj"/>
            </a:avLst>
          </a:prstGeom>
          <a:solidFill>
            <a:srgbClr val="D8D8D8"/>
          </a:solid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DEPLOYMENT</a:t>
            </a:r>
            <a:endParaRPr b="0" i="0" sz="1400" u="none" cap="none" strike="noStrike">
              <a:solidFill>
                <a:srgbClr val="000000"/>
              </a:solidFill>
              <a:latin typeface="Arial"/>
              <a:ea typeface="Arial"/>
              <a:cs typeface="Arial"/>
              <a:sym typeface="Arial"/>
            </a:endParaRPr>
          </a:p>
        </p:txBody>
      </p:sp>
      <p:sp>
        <p:nvSpPr>
          <p:cNvPr id="317" name="Google Shape;317;p7"/>
          <p:cNvSpPr txBox="1"/>
          <p:nvPr/>
        </p:nvSpPr>
        <p:spPr>
          <a:xfrm>
            <a:off x="540324" y="545782"/>
            <a:ext cx="10271307" cy="661035"/>
          </a:xfrm>
          <a:prstGeom prst="rect">
            <a:avLst/>
          </a:prstGeom>
          <a:noFill/>
          <a:ln>
            <a:noFill/>
          </a:ln>
        </p:spPr>
        <p:txBody>
          <a:bodyPr anchorCtr="0" anchor="t" bIns="0" lIns="0" spcFirstLastPara="1" rIns="0" wrap="square" tIns="0">
            <a:spAutoFit/>
          </a:bodyPr>
          <a:lstStyle/>
          <a:p>
            <a:pPr indent="0" lvl="0" marL="0" marR="0" rtl="0" algn="l">
              <a:lnSpc>
                <a:spcPct val="116000"/>
              </a:lnSpc>
              <a:spcBef>
                <a:spcPts val="0"/>
              </a:spcBef>
              <a:spcAft>
                <a:spcPts val="0"/>
              </a:spcAft>
              <a:buClr>
                <a:srgbClr val="000000"/>
              </a:buClr>
              <a:buSzPts val="4500"/>
              <a:buFont typeface="Arial"/>
              <a:buNone/>
            </a:pPr>
            <a:r>
              <a:rPr b="1" i="0" lang="en-US" sz="4500" u="none" cap="none" strike="noStrike">
                <a:solidFill>
                  <a:srgbClr val="17365D"/>
                </a:solidFill>
                <a:latin typeface="Calibri"/>
                <a:ea typeface="Calibri"/>
                <a:cs typeface="Calibri"/>
                <a:sym typeface="Calibri"/>
              </a:rPr>
              <a:t>Pipeline Design</a:t>
            </a:r>
            <a:endParaRPr b="0" i="0" sz="1400" u="none" cap="none" strike="noStrike">
              <a:solidFill>
                <a:srgbClr val="000000"/>
              </a:solidFill>
              <a:latin typeface="Arial"/>
              <a:ea typeface="Arial"/>
              <a:cs typeface="Arial"/>
              <a:sym typeface="Arial"/>
            </a:endParaRPr>
          </a:p>
        </p:txBody>
      </p:sp>
      <p:cxnSp>
        <p:nvCxnSpPr>
          <p:cNvPr id="318" name="Google Shape;318;p7"/>
          <p:cNvCxnSpPr>
            <a:stCxn id="310" idx="3"/>
            <a:endCxn id="311" idx="1"/>
          </p:cNvCxnSpPr>
          <p:nvPr/>
        </p:nvCxnSpPr>
        <p:spPr>
          <a:xfrm>
            <a:off x="3449972" y="2891135"/>
            <a:ext cx="3304200" cy="0"/>
          </a:xfrm>
          <a:prstGeom prst="straightConnector1">
            <a:avLst/>
          </a:prstGeom>
          <a:noFill/>
          <a:ln cap="flat" cmpd="sng" w="76200">
            <a:solidFill>
              <a:schemeClr val="dk2"/>
            </a:solidFill>
            <a:prstDash val="dash"/>
            <a:round/>
            <a:headEnd len="sm" w="sm" type="none"/>
            <a:tailEnd len="med" w="med" type="triangle"/>
          </a:ln>
        </p:spPr>
      </p:cxnSp>
      <p:cxnSp>
        <p:nvCxnSpPr>
          <p:cNvPr id="319" name="Google Shape;319;p7"/>
          <p:cNvCxnSpPr>
            <a:stCxn id="311" idx="3"/>
            <a:endCxn id="312" idx="1"/>
          </p:cNvCxnSpPr>
          <p:nvPr/>
        </p:nvCxnSpPr>
        <p:spPr>
          <a:xfrm>
            <a:off x="9116291" y="2891135"/>
            <a:ext cx="2921100" cy="0"/>
          </a:xfrm>
          <a:prstGeom prst="straightConnector1">
            <a:avLst/>
          </a:prstGeom>
          <a:noFill/>
          <a:ln cap="flat" cmpd="sng" w="76200">
            <a:solidFill>
              <a:schemeClr val="dk2"/>
            </a:solidFill>
            <a:prstDash val="dash"/>
            <a:round/>
            <a:headEnd len="sm" w="sm" type="none"/>
            <a:tailEnd len="med" w="med" type="triangle"/>
          </a:ln>
        </p:spPr>
      </p:cxnSp>
      <p:sp>
        <p:nvSpPr>
          <p:cNvPr id="320" name="Google Shape;320;p7"/>
          <p:cNvSpPr txBox="1"/>
          <p:nvPr/>
        </p:nvSpPr>
        <p:spPr>
          <a:xfrm>
            <a:off x="1264150" y="3952387"/>
            <a:ext cx="2162515"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Sources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APIs and Scraping</a:t>
            </a:r>
            <a:endParaRPr b="0" i="0" sz="1400" u="none" cap="none" strike="noStrike">
              <a:solidFill>
                <a:srgbClr val="000000"/>
              </a:solidFill>
              <a:latin typeface="Arial"/>
              <a:ea typeface="Arial"/>
              <a:cs typeface="Arial"/>
              <a:sym typeface="Arial"/>
            </a:endParaRPr>
          </a:p>
        </p:txBody>
      </p:sp>
      <p:sp>
        <p:nvSpPr>
          <p:cNvPr id="321" name="Google Shape;321;p7"/>
          <p:cNvSpPr txBox="1"/>
          <p:nvPr/>
        </p:nvSpPr>
        <p:spPr>
          <a:xfrm>
            <a:off x="6967008" y="3935701"/>
            <a:ext cx="1936364" cy="9233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Cleaning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Transformation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Text processing</a:t>
            </a:r>
            <a:endParaRPr b="0" i="0" sz="1400" u="none" cap="none" strike="noStrike">
              <a:solidFill>
                <a:srgbClr val="000000"/>
              </a:solidFill>
              <a:latin typeface="Arial"/>
              <a:ea typeface="Arial"/>
              <a:cs typeface="Arial"/>
              <a:sym typeface="Arial"/>
            </a:endParaRPr>
          </a:p>
        </p:txBody>
      </p:sp>
      <p:sp>
        <p:nvSpPr>
          <p:cNvPr id="322" name="Google Shape;322;p7"/>
          <p:cNvSpPr txBox="1"/>
          <p:nvPr/>
        </p:nvSpPr>
        <p:spPr>
          <a:xfrm>
            <a:off x="12387618" y="3961297"/>
            <a:ext cx="1689630"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Statistics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Visualization</a:t>
            </a:r>
            <a:endParaRPr b="0" i="0" sz="1400" u="none" cap="none" strike="noStrike">
              <a:solidFill>
                <a:srgbClr val="000000"/>
              </a:solidFill>
              <a:latin typeface="Arial"/>
              <a:ea typeface="Arial"/>
              <a:cs typeface="Arial"/>
              <a:sym typeface="Arial"/>
            </a:endParaRPr>
          </a:p>
        </p:txBody>
      </p:sp>
      <p:sp>
        <p:nvSpPr>
          <p:cNvPr id="323" name="Google Shape;323;p7"/>
          <p:cNvSpPr txBox="1"/>
          <p:nvPr/>
        </p:nvSpPr>
        <p:spPr>
          <a:xfrm>
            <a:off x="1182181" y="7979170"/>
            <a:ext cx="2486643"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Sentiment categories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Text features</a:t>
            </a:r>
            <a:endParaRPr b="0" i="0" sz="1400" u="none" cap="none" strike="noStrike">
              <a:solidFill>
                <a:srgbClr val="000000"/>
              </a:solidFill>
              <a:latin typeface="Arial"/>
              <a:ea typeface="Arial"/>
              <a:cs typeface="Arial"/>
              <a:sym typeface="Arial"/>
            </a:endParaRPr>
          </a:p>
        </p:txBody>
      </p:sp>
      <p:sp>
        <p:nvSpPr>
          <p:cNvPr id="324" name="Google Shape;324;p7"/>
          <p:cNvSpPr txBox="1"/>
          <p:nvPr/>
        </p:nvSpPr>
        <p:spPr>
          <a:xfrm>
            <a:off x="5517448" y="8058834"/>
            <a:ext cx="4579972" cy="9233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D0D0D"/>
              </a:buClr>
              <a:buSzPts val="1800"/>
              <a:buFont typeface="Arial"/>
              <a:buChar char="•"/>
            </a:pPr>
            <a:r>
              <a:rPr b="1" i="0" lang="en-US" sz="1800" u="none" cap="none" strike="noStrike">
                <a:solidFill>
                  <a:srgbClr val="0D0D0D"/>
                </a:solidFill>
                <a:highlight>
                  <a:srgbClr val="FFFFFF"/>
                </a:highlight>
                <a:latin typeface="Calibri"/>
                <a:ea typeface="Calibri"/>
                <a:cs typeface="Calibri"/>
                <a:sym typeface="Calibri"/>
              </a:rPr>
              <a:t>ChatGPT and Analogues for Summarization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D0D0D"/>
              </a:buClr>
              <a:buSzPts val="1800"/>
              <a:buFont typeface="Arial"/>
              <a:buChar char="•"/>
            </a:pPr>
            <a:r>
              <a:rPr b="1" i="0" lang="en-US" sz="1800" u="none" cap="none" strike="noStrike">
                <a:solidFill>
                  <a:srgbClr val="0D0D0D"/>
                </a:solidFill>
                <a:highlight>
                  <a:srgbClr val="FFFFFF"/>
                </a:highlight>
                <a:latin typeface="Calibri"/>
                <a:ea typeface="Calibri"/>
                <a:cs typeface="Calibri"/>
                <a:sym typeface="Calibri"/>
              </a:rPr>
              <a:t>ChatGPT and Analogues for Q&amp;A</a:t>
            </a:r>
            <a:endParaRPr b="0" i="0" sz="1800" u="none" cap="none" strike="noStrike">
              <a:solidFill>
                <a:srgbClr val="0D0D0D"/>
              </a:solidFill>
              <a:highlight>
                <a:srgbClr val="FFFFFF"/>
              </a:highlight>
              <a:latin typeface="Calibri"/>
              <a:ea typeface="Calibri"/>
              <a:cs typeface="Calibri"/>
              <a:sym typeface="Calibri"/>
            </a:endParaRPr>
          </a:p>
          <a:p>
            <a:pPr indent="-285750" lvl="0" marL="285750" marR="0" rtl="0" algn="l">
              <a:lnSpc>
                <a:spcPct val="100000"/>
              </a:lnSpc>
              <a:spcBef>
                <a:spcPts val="0"/>
              </a:spcBef>
              <a:spcAft>
                <a:spcPts val="0"/>
              </a:spcAft>
              <a:buClr>
                <a:srgbClr val="0D0D0D"/>
              </a:buClr>
              <a:buSzPts val="1800"/>
              <a:buFont typeface="Arial"/>
              <a:buChar char="•"/>
            </a:pPr>
            <a:r>
              <a:rPr b="1" i="0" lang="en-US" sz="1800" u="none" cap="none" strike="noStrike">
                <a:solidFill>
                  <a:srgbClr val="0D0D0D"/>
                </a:solidFill>
                <a:highlight>
                  <a:srgbClr val="FFFFFF"/>
                </a:highlight>
                <a:latin typeface="Calibri"/>
                <a:ea typeface="Calibri"/>
                <a:cs typeface="Calibri"/>
                <a:sym typeface="Calibri"/>
              </a:rPr>
              <a:t>Sentiment Analysis</a:t>
            </a:r>
            <a:endParaRPr b="1" i="0" sz="1800" u="none" cap="none" strike="noStrike">
              <a:solidFill>
                <a:srgbClr val="0D0D0D"/>
              </a:solidFill>
              <a:highlight>
                <a:srgbClr val="FFFFFF"/>
              </a:highlight>
              <a:latin typeface="Calibri"/>
              <a:ea typeface="Calibri"/>
              <a:cs typeface="Calibri"/>
              <a:sym typeface="Calibri"/>
            </a:endParaRPr>
          </a:p>
        </p:txBody>
      </p:sp>
      <p:sp>
        <p:nvSpPr>
          <p:cNvPr id="325" name="Google Shape;325;p7"/>
          <p:cNvSpPr txBox="1"/>
          <p:nvPr/>
        </p:nvSpPr>
        <p:spPr>
          <a:xfrm>
            <a:off x="10922248" y="8058834"/>
            <a:ext cx="2665858" cy="9233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D0D0D"/>
              </a:buClr>
              <a:buSzPts val="1800"/>
              <a:buFont typeface="Arial"/>
              <a:buChar char="•"/>
            </a:pPr>
            <a:r>
              <a:rPr b="1" i="0" lang="en-US" sz="1800" u="none" cap="none" strike="noStrike">
                <a:solidFill>
                  <a:srgbClr val="0D0D0D"/>
                </a:solidFill>
                <a:highlight>
                  <a:srgbClr val="FFFFFF"/>
                </a:highlight>
                <a:latin typeface="Calibri"/>
                <a:ea typeface="Calibri"/>
                <a:cs typeface="Calibri"/>
                <a:sym typeface="Calibri"/>
              </a:rPr>
              <a:t>Summarization Quality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D0D0D"/>
              </a:buClr>
              <a:buSzPts val="1800"/>
              <a:buFont typeface="Arial"/>
              <a:buChar char="•"/>
            </a:pPr>
            <a:r>
              <a:rPr b="1" i="0" lang="en-US" sz="1800" u="none" cap="none" strike="noStrike">
                <a:solidFill>
                  <a:srgbClr val="0D0D0D"/>
                </a:solidFill>
                <a:highlight>
                  <a:srgbClr val="FFFFFF"/>
                </a:highlight>
                <a:latin typeface="Calibri"/>
                <a:ea typeface="Calibri"/>
                <a:cs typeface="Calibri"/>
                <a:sym typeface="Calibri"/>
              </a:rPr>
              <a:t>Q&amp;A Accuracy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D0D0D"/>
              </a:buClr>
              <a:buSzPts val="1800"/>
              <a:buFont typeface="Arial"/>
              <a:buChar char="•"/>
            </a:pPr>
            <a:r>
              <a:rPr b="1" i="0" lang="en-US" sz="1800" u="none" cap="none" strike="noStrike">
                <a:solidFill>
                  <a:srgbClr val="0D0D0D"/>
                </a:solidFill>
                <a:highlight>
                  <a:srgbClr val="FFFFFF"/>
                </a:highlight>
                <a:latin typeface="Calibri"/>
                <a:ea typeface="Calibri"/>
                <a:cs typeface="Calibri"/>
                <a:sym typeface="Calibri"/>
              </a:rPr>
              <a:t>Comparative Analysis</a:t>
            </a:r>
            <a:endParaRPr b="1" i="0" sz="1800" u="none" cap="none" strike="noStrike">
              <a:solidFill>
                <a:srgbClr val="0D0D0D"/>
              </a:solidFill>
              <a:highlight>
                <a:srgbClr val="FFFFFF"/>
              </a:highlight>
              <a:latin typeface="Calibri"/>
              <a:ea typeface="Calibri"/>
              <a:cs typeface="Calibri"/>
              <a:sym typeface="Calibri"/>
            </a:endParaRPr>
          </a:p>
        </p:txBody>
      </p:sp>
      <p:sp>
        <p:nvSpPr>
          <p:cNvPr id="326" name="Google Shape;326;p7"/>
          <p:cNvSpPr txBox="1"/>
          <p:nvPr/>
        </p:nvSpPr>
        <p:spPr>
          <a:xfrm>
            <a:off x="14729440" y="8058834"/>
            <a:ext cx="2583849"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D0D0D"/>
              </a:buClr>
              <a:buSzPts val="1800"/>
              <a:buFont typeface="Arial"/>
              <a:buChar char="•"/>
            </a:pPr>
            <a:r>
              <a:rPr b="1" i="0" lang="en-US" sz="1800" u="none" cap="none" strike="noStrike">
                <a:solidFill>
                  <a:srgbClr val="0D0D0D"/>
                </a:solidFill>
                <a:highlight>
                  <a:srgbClr val="FFFFFF"/>
                </a:highlight>
                <a:latin typeface="Calibri"/>
                <a:ea typeface="Calibri"/>
                <a:cs typeface="Calibri"/>
                <a:sym typeface="Calibri"/>
              </a:rPr>
              <a:t>Interactive Dashboard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D0D0D"/>
              </a:buClr>
              <a:buSzPts val="1800"/>
              <a:buFont typeface="Arial"/>
              <a:buChar char="•"/>
            </a:pPr>
            <a:r>
              <a:rPr b="1" i="0" lang="en-US" sz="1800" u="none" cap="none" strike="noStrike">
                <a:solidFill>
                  <a:srgbClr val="0D0D0D"/>
                </a:solidFill>
                <a:highlight>
                  <a:srgbClr val="FFFFFF"/>
                </a:highlight>
                <a:latin typeface="Calibri"/>
                <a:ea typeface="Calibri"/>
                <a:cs typeface="Calibri"/>
                <a:sym typeface="Calibri"/>
              </a:rPr>
              <a:t>API Development</a:t>
            </a:r>
            <a:endParaRPr b="0" i="0" sz="1400" u="none" cap="none" strike="noStrike">
              <a:solidFill>
                <a:srgbClr val="000000"/>
              </a:solidFill>
              <a:latin typeface="Arial"/>
              <a:ea typeface="Arial"/>
              <a:cs typeface="Arial"/>
              <a:sym typeface="Arial"/>
            </a:endParaRPr>
          </a:p>
        </p:txBody>
      </p:sp>
      <p:cxnSp>
        <p:nvCxnSpPr>
          <p:cNvPr id="327" name="Google Shape;327;p7"/>
          <p:cNvCxnSpPr>
            <a:stCxn id="312" idx="3"/>
            <a:endCxn id="313" idx="1"/>
          </p:cNvCxnSpPr>
          <p:nvPr/>
        </p:nvCxnSpPr>
        <p:spPr>
          <a:xfrm flipH="1">
            <a:off x="1087717" y="2891135"/>
            <a:ext cx="13311900" cy="3957000"/>
          </a:xfrm>
          <a:prstGeom prst="bentConnector5">
            <a:avLst>
              <a:gd fmla="val -18109" name="adj1"/>
              <a:gd fmla="val 57878" name="adj2"/>
              <a:gd fmla="val 104995" name="adj3"/>
            </a:avLst>
          </a:prstGeom>
          <a:noFill/>
          <a:ln cap="flat" cmpd="sng" w="76200">
            <a:solidFill>
              <a:schemeClr val="dk2"/>
            </a:solidFill>
            <a:prstDash val="dash"/>
            <a:round/>
            <a:headEnd len="sm" w="sm" type="none"/>
            <a:tailEnd len="med" w="med" type="triangle"/>
          </a:ln>
        </p:spPr>
      </p:cxnSp>
      <p:cxnSp>
        <p:nvCxnSpPr>
          <p:cNvPr id="328" name="Google Shape;328;p7"/>
          <p:cNvCxnSpPr>
            <a:stCxn id="313" idx="3"/>
            <a:endCxn id="314" idx="1"/>
          </p:cNvCxnSpPr>
          <p:nvPr/>
        </p:nvCxnSpPr>
        <p:spPr>
          <a:xfrm>
            <a:off x="4218901" y="6848132"/>
            <a:ext cx="1019100" cy="0"/>
          </a:xfrm>
          <a:prstGeom prst="straightConnector1">
            <a:avLst/>
          </a:prstGeom>
          <a:noFill/>
          <a:ln cap="flat" cmpd="sng" w="76200">
            <a:solidFill>
              <a:schemeClr val="dk2"/>
            </a:solidFill>
            <a:prstDash val="dash"/>
            <a:round/>
            <a:headEnd len="sm" w="sm" type="none"/>
            <a:tailEnd len="med" w="med" type="triangle"/>
          </a:ln>
        </p:spPr>
      </p:cxnSp>
      <p:cxnSp>
        <p:nvCxnSpPr>
          <p:cNvPr id="329" name="Google Shape;329;p7"/>
          <p:cNvCxnSpPr>
            <a:stCxn id="314" idx="3"/>
            <a:endCxn id="315" idx="1"/>
          </p:cNvCxnSpPr>
          <p:nvPr/>
        </p:nvCxnSpPr>
        <p:spPr>
          <a:xfrm>
            <a:off x="9442543" y="6848132"/>
            <a:ext cx="1044300" cy="0"/>
          </a:xfrm>
          <a:prstGeom prst="straightConnector1">
            <a:avLst/>
          </a:prstGeom>
          <a:noFill/>
          <a:ln cap="flat" cmpd="sng" w="76200">
            <a:solidFill>
              <a:schemeClr val="dk2"/>
            </a:solidFill>
            <a:prstDash val="dash"/>
            <a:round/>
            <a:headEnd len="sm" w="sm" type="none"/>
            <a:tailEnd len="med" w="med" type="triangle"/>
          </a:ln>
        </p:spPr>
      </p:cxnSp>
      <p:cxnSp>
        <p:nvCxnSpPr>
          <p:cNvPr id="330" name="Google Shape;330;p7"/>
          <p:cNvCxnSpPr>
            <a:stCxn id="315" idx="3"/>
            <a:endCxn id="316" idx="1"/>
          </p:cNvCxnSpPr>
          <p:nvPr/>
        </p:nvCxnSpPr>
        <p:spPr>
          <a:xfrm flipH="1" rot="10800000">
            <a:off x="14023363" y="6824132"/>
            <a:ext cx="752400" cy="24000"/>
          </a:xfrm>
          <a:prstGeom prst="straightConnector1">
            <a:avLst/>
          </a:prstGeom>
          <a:noFill/>
          <a:ln cap="flat" cmpd="sng" w="76200">
            <a:solidFill>
              <a:schemeClr val="dk2"/>
            </a:solidFill>
            <a:prstDash val="dash"/>
            <a:round/>
            <a:headEnd len="sm" w="sm" type="none"/>
            <a:tailEnd len="med" w="med" type="triangle"/>
          </a:ln>
        </p:spPr>
      </p:cxnSp>
      <p:cxnSp>
        <p:nvCxnSpPr>
          <p:cNvPr id="331" name="Google Shape;331;p7"/>
          <p:cNvCxnSpPr>
            <a:stCxn id="325" idx="2"/>
            <a:endCxn id="323" idx="2"/>
          </p:cNvCxnSpPr>
          <p:nvPr/>
        </p:nvCxnSpPr>
        <p:spPr>
          <a:xfrm flipH="1" rot="5400000">
            <a:off x="7161927" y="3888914"/>
            <a:ext cx="356700" cy="9829800"/>
          </a:xfrm>
          <a:prstGeom prst="bentConnector3">
            <a:avLst>
              <a:gd fmla="val -215568" name="adj1"/>
            </a:avLst>
          </a:prstGeom>
          <a:noFill/>
          <a:ln cap="flat" cmpd="sng" w="76200">
            <a:solidFill>
              <a:schemeClr val="dk2"/>
            </a:solidFill>
            <a:prstDash val="dash"/>
            <a:round/>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5" name="Shape 335"/>
        <p:cNvGrpSpPr/>
        <p:nvPr/>
      </p:nvGrpSpPr>
      <p:grpSpPr>
        <a:xfrm>
          <a:off x="0" y="0"/>
          <a:ext cx="0" cy="0"/>
          <a:chOff x="0" y="0"/>
          <a:chExt cx="0" cy="0"/>
        </a:xfrm>
      </p:grpSpPr>
      <p:sp>
        <p:nvSpPr>
          <p:cNvPr id="336" name="Google Shape;336;p8"/>
          <p:cNvSpPr/>
          <p:nvPr/>
        </p:nvSpPr>
        <p:spPr>
          <a:xfrm>
            <a:off x="1087772" y="1862435"/>
            <a:ext cx="2362200" cy="2057399"/>
          </a:xfrm>
          <a:prstGeom prst="roundRect">
            <a:avLst>
              <a:gd fmla="val 16667" name="adj"/>
            </a:avLst>
          </a:prstGeom>
          <a:solidFill>
            <a:srgbClr val="D8D8D8"/>
          </a:solid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COLLECTION</a:t>
            </a:r>
            <a:endParaRPr b="0" i="0" sz="2800" u="none" cap="none" strike="noStrike">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 EDA</a:t>
            </a:r>
            <a:endParaRPr b="0" i="0" sz="2800" u="none" cap="none" strike="noStrike">
              <a:solidFill>
                <a:schemeClr val="dk2"/>
              </a:solidFill>
              <a:latin typeface="Calibri"/>
              <a:ea typeface="Calibri"/>
              <a:cs typeface="Calibri"/>
              <a:sym typeface="Calibri"/>
            </a:endParaRPr>
          </a:p>
        </p:txBody>
      </p:sp>
      <p:sp>
        <p:nvSpPr>
          <p:cNvPr id="337" name="Google Shape;337;p8"/>
          <p:cNvSpPr/>
          <p:nvPr/>
        </p:nvSpPr>
        <p:spPr>
          <a:xfrm>
            <a:off x="7514449" y="1846568"/>
            <a:ext cx="2362201" cy="2057400"/>
          </a:xfrm>
          <a:prstGeom prst="roundRect">
            <a:avLst>
              <a:gd fmla="val 16667" name="adj"/>
            </a:avLst>
          </a:prstGeom>
          <a:solidFill>
            <a:srgbClr val="D8D8D8"/>
          </a:solid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DATA WRANGLING</a:t>
            </a:r>
            <a:endParaRPr b="0" i="0" sz="1400" u="none" cap="none" strike="noStrike">
              <a:solidFill>
                <a:srgbClr val="000000"/>
              </a:solidFill>
              <a:latin typeface="Arial"/>
              <a:ea typeface="Arial"/>
              <a:cs typeface="Arial"/>
              <a:sym typeface="Arial"/>
            </a:endParaRPr>
          </a:p>
        </p:txBody>
      </p:sp>
      <p:sp>
        <p:nvSpPr>
          <p:cNvPr id="338" name="Google Shape;338;p8"/>
          <p:cNvSpPr/>
          <p:nvPr/>
        </p:nvSpPr>
        <p:spPr>
          <a:xfrm>
            <a:off x="12037416" y="1862435"/>
            <a:ext cx="3735984" cy="2057400"/>
          </a:xfrm>
          <a:prstGeom prst="roundRect">
            <a:avLst>
              <a:gd fmla="val 16667" name="adj"/>
            </a:avLst>
          </a:prstGeom>
          <a:solidFill>
            <a:srgbClr val="D8D8D8"/>
          </a:solid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FEATURE ENGINEERING</a:t>
            </a:r>
            <a:endParaRPr b="0" i="0" sz="2800" u="none" cap="none" strike="noStrike">
              <a:solidFill>
                <a:schemeClr val="dk2"/>
              </a:solidFill>
              <a:latin typeface="Calibri"/>
              <a:ea typeface="Calibri"/>
              <a:cs typeface="Calibri"/>
              <a:sym typeface="Calibri"/>
            </a:endParaRPr>
          </a:p>
        </p:txBody>
      </p:sp>
      <p:sp>
        <p:nvSpPr>
          <p:cNvPr id="339" name="Google Shape;339;p8"/>
          <p:cNvSpPr/>
          <p:nvPr/>
        </p:nvSpPr>
        <p:spPr>
          <a:xfrm>
            <a:off x="1087772" y="5819432"/>
            <a:ext cx="3131129" cy="2057400"/>
          </a:xfrm>
          <a:prstGeom prst="roundRect">
            <a:avLst>
              <a:gd fmla="val 16667" name="adj"/>
            </a:avLst>
          </a:prstGeom>
          <a:solidFill>
            <a:srgbClr val="D8D8D8"/>
          </a:solid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CREATE FEATURES WITH LOCAL LLM</a:t>
            </a:r>
            <a:endParaRPr b="0" i="0" sz="2800" u="none" cap="none" strike="noStrike">
              <a:solidFill>
                <a:schemeClr val="dk2"/>
              </a:solidFill>
              <a:latin typeface="Calibri"/>
              <a:ea typeface="Calibri"/>
              <a:cs typeface="Calibri"/>
              <a:sym typeface="Calibri"/>
            </a:endParaRPr>
          </a:p>
        </p:txBody>
      </p:sp>
      <p:sp>
        <p:nvSpPr>
          <p:cNvPr id="340" name="Google Shape;340;p8"/>
          <p:cNvSpPr/>
          <p:nvPr/>
        </p:nvSpPr>
        <p:spPr>
          <a:xfrm>
            <a:off x="5238135" y="5819432"/>
            <a:ext cx="3448666" cy="2057400"/>
          </a:xfrm>
          <a:prstGeom prst="roundRect">
            <a:avLst>
              <a:gd fmla="val 16667" name="adj"/>
            </a:avLst>
          </a:prstGeom>
          <a:solidFill>
            <a:srgbClr val="D8D8D8"/>
          </a:solid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STOCK MODELING WITH NEW FEATURES</a:t>
            </a:r>
            <a:endParaRPr b="0" i="0" sz="2800" u="none" cap="none" strike="noStrike">
              <a:solidFill>
                <a:schemeClr val="dk2"/>
              </a:solidFill>
              <a:latin typeface="Calibri"/>
              <a:ea typeface="Calibri"/>
              <a:cs typeface="Calibri"/>
              <a:sym typeface="Calibri"/>
            </a:endParaRPr>
          </a:p>
        </p:txBody>
      </p:sp>
      <p:sp>
        <p:nvSpPr>
          <p:cNvPr id="341" name="Google Shape;341;p8"/>
          <p:cNvSpPr/>
          <p:nvPr/>
        </p:nvSpPr>
        <p:spPr>
          <a:xfrm>
            <a:off x="10214640" y="5819432"/>
            <a:ext cx="3536372" cy="2057400"/>
          </a:xfrm>
          <a:prstGeom prst="roundRect">
            <a:avLst>
              <a:gd fmla="val 16667" name="adj"/>
            </a:avLst>
          </a:prstGeom>
          <a:solidFill>
            <a:srgbClr val="D8D8D8"/>
          </a:solid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VALIDATION</a:t>
            </a:r>
            <a:endParaRPr b="0" i="0" sz="2800" u="none" cap="none" strike="noStrike">
              <a:solidFill>
                <a:schemeClr val="dk2"/>
              </a:solidFill>
              <a:latin typeface="Calibri"/>
              <a:ea typeface="Calibri"/>
              <a:cs typeface="Calibri"/>
              <a:sym typeface="Calibri"/>
            </a:endParaRPr>
          </a:p>
        </p:txBody>
      </p:sp>
      <p:sp>
        <p:nvSpPr>
          <p:cNvPr id="342" name="Google Shape;342;p8"/>
          <p:cNvSpPr/>
          <p:nvPr/>
        </p:nvSpPr>
        <p:spPr>
          <a:xfrm>
            <a:off x="14775871" y="5795357"/>
            <a:ext cx="2992585" cy="2057400"/>
          </a:xfrm>
          <a:prstGeom prst="roundRect">
            <a:avLst>
              <a:gd fmla="val 16667" name="adj"/>
            </a:avLst>
          </a:prstGeom>
          <a:solidFill>
            <a:srgbClr val="D8D8D8"/>
          </a:solid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DEPLOYMENT</a:t>
            </a:r>
            <a:endParaRPr b="0" i="0" sz="1400" u="none" cap="none" strike="noStrike">
              <a:solidFill>
                <a:srgbClr val="000000"/>
              </a:solidFill>
              <a:latin typeface="Arial"/>
              <a:ea typeface="Arial"/>
              <a:cs typeface="Arial"/>
              <a:sym typeface="Arial"/>
            </a:endParaRPr>
          </a:p>
        </p:txBody>
      </p:sp>
      <p:sp>
        <p:nvSpPr>
          <p:cNvPr id="343" name="Google Shape;343;p8"/>
          <p:cNvSpPr txBox="1"/>
          <p:nvPr/>
        </p:nvSpPr>
        <p:spPr>
          <a:xfrm>
            <a:off x="540324" y="545782"/>
            <a:ext cx="10271307" cy="661035"/>
          </a:xfrm>
          <a:prstGeom prst="rect">
            <a:avLst/>
          </a:prstGeom>
          <a:noFill/>
          <a:ln>
            <a:noFill/>
          </a:ln>
        </p:spPr>
        <p:txBody>
          <a:bodyPr anchorCtr="0" anchor="t" bIns="0" lIns="0" spcFirstLastPara="1" rIns="0" wrap="square" tIns="0">
            <a:spAutoFit/>
          </a:bodyPr>
          <a:lstStyle/>
          <a:p>
            <a:pPr indent="0" lvl="0" marL="0" marR="0" rtl="0" algn="l">
              <a:lnSpc>
                <a:spcPct val="116000"/>
              </a:lnSpc>
              <a:spcBef>
                <a:spcPts val="0"/>
              </a:spcBef>
              <a:spcAft>
                <a:spcPts val="0"/>
              </a:spcAft>
              <a:buClr>
                <a:srgbClr val="000000"/>
              </a:buClr>
              <a:buSzPts val="4500"/>
              <a:buFont typeface="Arial"/>
              <a:buNone/>
            </a:pPr>
            <a:r>
              <a:rPr b="1" i="0" lang="en-US" sz="4500" u="none" cap="none" strike="noStrike">
                <a:solidFill>
                  <a:srgbClr val="17365D"/>
                </a:solidFill>
                <a:latin typeface="Calibri"/>
                <a:ea typeface="Calibri"/>
                <a:cs typeface="Calibri"/>
                <a:sym typeface="Calibri"/>
              </a:rPr>
              <a:t>Pipeline Design</a:t>
            </a:r>
            <a:endParaRPr b="0" i="0" sz="1400" u="none" cap="none" strike="noStrike">
              <a:solidFill>
                <a:srgbClr val="000000"/>
              </a:solidFill>
              <a:latin typeface="Arial"/>
              <a:ea typeface="Arial"/>
              <a:cs typeface="Arial"/>
              <a:sym typeface="Arial"/>
            </a:endParaRPr>
          </a:p>
        </p:txBody>
      </p:sp>
      <p:cxnSp>
        <p:nvCxnSpPr>
          <p:cNvPr id="344" name="Google Shape;344;p8"/>
          <p:cNvCxnSpPr>
            <a:stCxn id="336" idx="3"/>
            <a:endCxn id="337" idx="1"/>
          </p:cNvCxnSpPr>
          <p:nvPr/>
        </p:nvCxnSpPr>
        <p:spPr>
          <a:xfrm flipH="1" rot="10800000">
            <a:off x="3449972" y="2875235"/>
            <a:ext cx="4064400" cy="15900"/>
          </a:xfrm>
          <a:prstGeom prst="straightConnector1">
            <a:avLst/>
          </a:prstGeom>
          <a:noFill/>
          <a:ln cap="flat" cmpd="sng" w="76200">
            <a:solidFill>
              <a:schemeClr val="dk2"/>
            </a:solidFill>
            <a:prstDash val="dash"/>
            <a:round/>
            <a:headEnd len="sm" w="sm" type="none"/>
            <a:tailEnd len="med" w="med" type="triangle"/>
          </a:ln>
        </p:spPr>
      </p:cxnSp>
      <p:cxnSp>
        <p:nvCxnSpPr>
          <p:cNvPr id="345" name="Google Shape;345;p8"/>
          <p:cNvCxnSpPr>
            <a:stCxn id="337" idx="3"/>
            <a:endCxn id="338" idx="1"/>
          </p:cNvCxnSpPr>
          <p:nvPr/>
        </p:nvCxnSpPr>
        <p:spPr>
          <a:xfrm>
            <a:off x="9876650" y="2875268"/>
            <a:ext cx="2160900" cy="15900"/>
          </a:xfrm>
          <a:prstGeom prst="straightConnector1">
            <a:avLst/>
          </a:prstGeom>
          <a:noFill/>
          <a:ln cap="flat" cmpd="sng" w="76200">
            <a:solidFill>
              <a:schemeClr val="dk2"/>
            </a:solidFill>
            <a:prstDash val="dash"/>
            <a:round/>
            <a:headEnd len="sm" w="sm" type="none"/>
            <a:tailEnd len="med" w="med" type="triangle"/>
          </a:ln>
        </p:spPr>
      </p:cxnSp>
      <p:sp>
        <p:nvSpPr>
          <p:cNvPr id="346" name="Google Shape;346;p8"/>
          <p:cNvSpPr txBox="1"/>
          <p:nvPr/>
        </p:nvSpPr>
        <p:spPr>
          <a:xfrm>
            <a:off x="1264150" y="3952387"/>
            <a:ext cx="5651419" cy="9233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Financial News Articles</a:t>
            </a:r>
            <a:endParaRPr b="1"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10-K Annual Reports &amp; 10-Q Quarterly Reports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Financial Analyst Summaries</a:t>
            </a:r>
            <a:endParaRPr b="1" i="0" sz="1800" u="none" cap="none" strike="noStrike">
              <a:solidFill>
                <a:schemeClr val="dk1"/>
              </a:solidFill>
              <a:latin typeface="Calibri"/>
              <a:ea typeface="Calibri"/>
              <a:cs typeface="Calibri"/>
              <a:sym typeface="Calibri"/>
            </a:endParaRPr>
          </a:p>
        </p:txBody>
      </p:sp>
      <p:sp>
        <p:nvSpPr>
          <p:cNvPr id="347" name="Google Shape;347;p8"/>
          <p:cNvSpPr txBox="1"/>
          <p:nvPr/>
        </p:nvSpPr>
        <p:spPr>
          <a:xfrm>
            <a:off x="7727377" y="3919825"/>
            <a:ext cx="2992500" cy="369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Index Data in CSV form</a:t>
            </a:r>
            <a:endParaRPr b="1" i="0" sz="1800" u="none" cap="none" strike="noStrike">
              <a:solidFill>
                <a:schemeClr val="dk1"/>
              </a:solidFill>
              <a:latin typeface="Calibri"/>
              <a:ea typeface="Calibri"/>
              <a:cs typeface="Calibri"/>
              <a:sym typeface="Calibri"/>
            </a:endParaRPr>
          </a:p>
        </p:txBody>
      </p:sp>
      <p:sp>
        <p:nvSpPr>
          <p:cNvPr id="348" name="Google Shape;348;p8"/>
          <p:cNvSpPr txBox="1"/>
          <p:nvPr/>
        </p:nvSpPr>
        <p:spPr>
          <a:xfrm>
            <a:off x="12387618" y="3961297"/>
            <a:ext cx="3194849"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Define Sentiment Categories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Define Sentiment Options</a:t>
            </a:r>
            <a:endParaRPr b="0" i="0" sz="1400" u="none" cap="none" strike="noStrike">
              <a:solidFill>
                <a:srgbClr val="000000"/>
              </a:solidFill>
              <a:latin typeface="Arial"/>
              <a:ea typeface="Arial"/>
              <a:cs typeface="Arial"/>
              <a:sym typeface="Arial"/>
            </a:endParaRPr>
          </a:p>
        </p:txBody>
      </p:sp>
      <p:sp>
        <p:nvSpPr>
          <p:cNvPr id="349" name="Google Shape;349;p8"/>
          <p:cNvSpPr txBox="1"/>
          <p:nvPr/>
        </p:nvSpPr>
        <p:spPr>
          <a:xfrm>
            <a:off x="1228520" y="7897217"/>
            <a:ext cx="3499997" cy="9233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Prompt Engineering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Fine Tuning if Needed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Validate with ChatGPT / Gemini</a:t>
            </a:r>
            <a:endParaRPr b="1" i="0" sz="1800" u="none" cap="none" strike="noStrike">
              <a:solidFill>
                <a:schemeClr val="dk1"/>
              </a:solidFill>
              <a:latin typeface="Calibri"/>
              <a:ea typeface="Calibri"/>
              <a:cs typeface="Calibri"/>
              <a:sym typeface="Calibri"/>
            </a:endParaRPr>
          </a:p>
        </p:txBody>
      </p:sp>
      <p:cxnSp>
        <p:nvCxnSpPr>
          <p:cNvPr id="350" name="Google Shape;350;p8"/>
          <p:cNvCxnSpPr/>
          <p:nvPr/>
        </p:nvCxnSpPr>
        <p:spPr>
          <a:xfrm flipH="1">
            <a:off x="1068565" y="2891134"/>
            <a:ext cx="14685600" cy="3957000"/>
          </a:xfrm>
          <a:prstGeom prst="bentConnector5">
            <a:avLst>
              <a:gd fmla="val -8306" name="adj1"/>
              <a:gd fmla="val 61819" name="adj2"/>
              <a:gd fmla="val 101557" name="adj3"/>
            </a:avLst>
          </a:prstGeom>
          <a:noFill/>
          <a:ln cap="flat" cmpd="sng" w="76200">
            <a:solidFill>
              <a:schemeClr val="dk2"/>
            </a:solidFill>
            <a:prstDash val="dash"/>
            <a:round/>
            <a:headEnd len="sm" w="sm" type="none"/>
            <a:tailEnd len="med" w="med" type="triangle"/>
          </a:ln>
        </p:spPr>
      </p:cxnSp>
      <p:cxnSp>
        <p:nvCxnSpPr>
          <p:cNvPr id="351" name="Google Shape;351;p8"/>
          <p:cNvCxnSpPr>
            <a:stCxn id="339" idx="3"/>
            <a:endCxn id="340" idx="1"/>
          </p:cNvCxnSpPr>
          <p:nvPr/>
        </p:nvCxnSpPr>
        <p:spPr>
          <a:xfrm>
            <a:off x="4218901" y="6848132"/>
            <a:ext cx="1019100" cy="0"/>
          </a:xfrm>
          <a:prstGeom prst="straightConnector1">
            <a:avLst/>
          </a:prstGeom>
          <a:noFill/>
          <a:ln cap="flat" cmpd="sng" w="76200">
            <a:solidFill>
              <a:schemeClr val="dk2"/>
            </a:solidFill>
            <a:prstDash val="dash"/>
            <a:round/>
            <a:headEnd len="sm" w="sm" type="none"/>
            <a:tailEnd len="med" w="med" type="triangle"/>
          </a:ln>
        </p:spPr>
      </p:cxnSp>
      <p:cxnSp>
        <p:nvCxnSpPr>
          <p:cNvPr id="352" name="Google Shape;352;p8"/>
          <p:cNvCxnSpPr>
            <a:stCxn id="340" idx="3"/>
            <a:endCxn id="341" idx="1"/>
          </p:cNvCxnSpPr>
          <p:nvPr/>
        </p:nvCxnSpPr>
        <p:spPr>
          <a:xfrm>
            <a:off x="8686801" y="6848132"/>
            <a:ext cx="1527900" cy="0"/>
          </a:xfrm>
          <a:prstGeom prst="straightConnector1">
            <a:avLst/>
          </a:prstGeom>
          <a:noFill/>
          <a:ln cap="flat" cmpd="sng" w="76200">
            <a:solidFill>
              <a:schemeClr val="dk2"/>
            </a:solidFill>
            <a:prstDash val="dash"/>
            <a:round/>
            <a:headEnd len="sm" w="sm" type="none"/>
            <a:tailEnd len="med" w="med" type="triangle"/>
          </a:ln>
        </p:spPr>
      </p:cxnSp>
      <p:cxnSp>
        <p:nvCxnSpPr>
          <p:cNvPr id="353" name="Google Shape;353;p8"/>
          <p:cNvCxnSpPr>
            <a:stCxn id="341" idx="3"/>
            <a:endCxn id="342" idx="1"/>
          </p:cNvCxnSpPr>
          <p:nvPr/>
        </p:nvCxnSpPr>
        <p:spPr>
          <a:xfrm flipH="1" rot="10800000">
            <a:off x="13751012" y="6824132"/>
            <a:ext cx="1024800" cy="24000"/>
          </a:xfrm>
          <a:prstGeom prst="straightConnector1">
            <a:avLst/>
          </a:prstGeom>
          <a:noFill/>
          <a:ln cap="flat" cmpd="sng" w="76200">
            <a:solidFill>
              <a:schemeClr val="dk2"/>
            </a:solidFill>
            <a:prstDash val="dash"/>
            <a:round/>
            <a:headEnd len="sm" w="sm" type="none"/>
            <a:tailEnd len="med" w="med" type="triangle"/>
          </a:ln>
        </p:spPr>
      </p:cxnSp>
      <p:cxnSp>
        <p:nvCxnSpPr>
          <p:cNvPr id="354" name="Google Shape;354;p8"/>
          <p:cNvCxnSpPr>
            <a:endCxn id="349" idx="2"/>
          </p:cNvCxnSpPr>
          <p:nvPr/>
        </p:nvCxnSpPr>
        <p:spPr>
          <a:xfrm rot="10800000">
            <a:off x="2978518" y="8820547"/>
            <a:ext cx="9165900" cy="161700"/>
          </a:xfrm>
          <a:prstGeom prst="bentConnector3">
            <a:avLst>
              <a:gd fmla="val -2" name="adj1"/>
            </a:avLst>
          </a:prstGeom>
          <a:noFill/>
          <a:ln cap="flat" cmpd="sng" w="76200">
            <a:solidFill>
              <a:schemeClr val="dk2"/>
            </a:solidFill>
            <a:prstDash val="dash"/>
            <a:round/>
            <a:headEnd len="sm" w="sm" type="none"/>
            <a:tailEnd len="med" w="med" type="triangle"/>
          </a:ln>
        </p:spPr>
      </p:cxnSp>
      <p:sp>
        <p:nvSpPr>
          <p:cNvPr id="355" name="Google Shape;355;p8"/>
          <p:cNvSpPr txBox="1"/>
          <p:nvPr/>
        </p:nvSpPr>
        <p:spPr>
          <a:xfrm>
            <a:off x="5494608" y="7898318"/>
            <a:ext cx="3715980"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D0D0D"/>
              </a:buClr>
              <a:buSzPts val="1800"/>
              <a:buFont typeface="Arial"/>
              <a:buChar char="•"/>
            </a:pPr>
            <a:r>
              <a:rPr b="1" i="0" lang="en-US" sz="1800" u="none" cap="none" strike="noStrike">
                <a:solidFill>
                  <a:srgbClr val="0D0D0D"/>
                </a:solidFill>
                <a:highlight>
                  <a:srgbClr val="FFFFFF"/>
                </a:highlight>
                <a:latin typeface="Calibri"/>
                <a:ea typeface="Calibri"/>
                <a:cs typeface="Calibri"/>
                <a:sym typeface="Calibri"/>
              </a:rPr>
              <a:t>Predict Stock Performance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D0D0D"/>
              </a:buClr>
              <a:buSzPts val="1800"/>
              <a:buFont typeface="Arial"/>
              <a:buChar char="•"/>
            </a:pPr>
            <a:r>
              <a:rPr b="1" i="0" lang="en-US" sz="1800" u="none" cap="none" strike="noStrike">
                <a:solidFill>
                  <a:srgbClr val="0D0D0D"/>
                </a:solidFill>
                <a:highlight>
                  <a:srgbClr val="FFFFFF"/>
                </a:highlight>
                <a:latin typeface="Calibri"/>
                <a:ea typeface="Calibri"/>
                <a:cs typeface="Calibri"/>
                <a:sym typeface="Calibri"/>
              </a:rPr>
              <a:t>Evaluate Most Impactful Features</a:t>
            </a:r>
            <a:endParaRPr b="0" i="0" sz="1400" u="none" cap="none" strike="noStrike">
              <a:solidFill>
                <a:srgbClr val="000000"/>
              </a:solidFill>
              <a:latin typeface="Arial"/>
              <a:ea typeface="Arial"/>
              <a:cs typeface="Arial"/>
              <a:sym typeface="Arial"/>
            </a:endParaRPr>
          </a:p>
        </p:txBody>
      </p:sp>
      <p:sp>
        <p:nvSpPr>
          <p:cNvPr id="356" name="Google Shape;356;p8"/>
          <p:cNvSpPr txBox="1"/>
          <p:nvPr/>
        </p:nvSpPr>
        <p:spPr>
          <a:xfrm>
            <a:off x="10439400" y="7892697"/>
            <a:ext cx="4088748"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D0D0D"/>
              </a:buClr>
              <a:buSzPts val="1800"/>
              <a:buFont typeface="Arial"/>
              <a:buChar char="•"/>
            </a:pPr>
            <a:r>
              <a:rPr b="1" i="0" lang="en-US" sz="1800" u="none" cap="none" strike="noStrike">
                <a:solidFill>
                  <a:srgbClr val="0D0D0D"/>
                </a:solidFill>
                <a:highlight>
                  <a:srgbClr val="FFFFFF"/>
                </a:highlight>
                <a:latin typeface="Calibri"/>
                <a:ea typeface="Calibri"/>
                <a:cs typeface="Calibri"/>
                <a:sym typeface="Calibri"/>
              </a:rPr>
              <a:t>Compare Accuracy with New Features</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1" i="0" sz="1800" u="none" cap="none" strike="noStrike">
              <a:solidFill>
                <a:srgbClr val="0D0D0D"/>
              </a:solidFill>
              <a:highlight>
                <a:srgbClr val="FFFFFF"/>
              </a:highlight>
              <a:latin typeface="Calibri"/>
              <a:ea typeface="Calibri"/>
              <a:cs typeface="Calibri"/>
              <a:sym typeface="Calibri"/>
            </a:endParaRPr>
          </a:p>
        </p:txBody>
      </p:sp>
      <p:sp>
        <p:nvSpPr>
          <p:cNvPr id="357" name="Google Shape;357;p8"/>
          <p:cNvSpPr txBox="1"/>
          <p:nvPr/>
        </p:nvSpPr>
        <p:spPr>
          <a:xfrm>
            <a:off x="15146798" y="7876830"/>
            <a:ext cx="2583849" cy="36933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D0D0D"/>
              </a:buClr>
              <a:buSzPts val="1800"/>
              <a:buFont typeface="Arial"/>
              <a:buChar char="•"/>
            </a:pPr>
            <a:r>
              <a:rPr b="1" i="0" lang="en-US" sz="1800" u="none" cap="none" strike="noStrike">
                <a:solidFill>
                  <a:srgbClr val="0D0D0D"/>
                </a:solidFill>
                <a:highlight>
                  <a:srgbClr val="FFFFFF"/>
                </a:highlight>
                <a:latin typeface="Calibri"/>
                <a:ea typeface="Calibri"/>
                <a:cs typeface="Calibri"/>
                <a:sym typeface="Calibri"/>
              </a:rPr>
              <a:t>Interactive Dashboard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1" name="Shape 361"/>
        <p:cNvGrpSpPr/>
        <p:nvPr/>
      </p:nvGrpSpPr>
      <p:grpSpPr>
        <a:xfrm>
          <a:off x="0" y="0"/>
          <a:ext cx="0" cy="0"/>
          <a:chOff x="0" y="0"/>
          <a:chExt cx="0" cy="0"/>
        </a:xfrm>
      </p:grpSpPr>
      <p:sp>
        <p:nvSpPr>
          <p:cNvPr id="362" name="Google Shape;362;p3"/>
          <p:cNvSpPr/>
          <p:nvPr/>
        </p:nvSpPr>
        <p:spPr>
          <a:xfrm>
            <a:off x="1" y="0"/>
            <a:ext cx="18287997" cy="568919"/>
          </a:xfrm>
          <a:custGeom>
            <a:rect b="b" l="l" r="r" t="t"/>
            <a:pathLst>
              <a:path extrusionOk="0" h="220402" w="5245677">
                <a:moveTo>
                  <a:pt x="0" y="0"/>
                </a:moveTo>
                <a:lnTo>
                  <a:pt x="5245677" y="0"/>
                </a:lnTo>
                <a:lnTo>
                  <a:pt x="5245677" y="220402"/>
                </a:lnTo>
                <a:lnTo>
                  <a:pt x="0" y="220402"/>
                </a:lnTo>
                <a:close/>
              </a:path>
            </a:pathLst>
          </a:custGeom>
          <a:solidFill>
            <a:srgbClr val="0020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A conceptual image of a modern office where an advanced tool is used for analyzing news sentiment and summarizing large texts in the oil and gas industry. The setting shows a large screen displaying real-time analytics and summaries of documents related to Chevron's competitors. An executive reviews the data, which includes graphs of sentiment analysis and key text summaries. The scene conveys how this tool provides Chevron with valuable insights, enhancing strategic decision-making and maintaining a competitive edge in a high-tech environment." id="363" name="Google Shape;363;p3"/>
          <p:cNvPicPr preferRelativeResize="0"/>
          <p:nvPr/>
        </p:nvPicPr>
        <p:blipFill rotWithShape="1">
          <a:blip r:embed="rId3">
            <a:alphaModFix/>
          </a:blip>
          <a:srcRect b="0" l="0" r="0" t="0"/>
          <a:stretch/>
        </p:blipFill>
        <p:spPr>
          <a:xfrm>
            <a:off x="2743200" y="2256482"/>
            <a:ext cx="12192000" cy="6966857"/>
          </a:xfrm>
          <a:prstGeom prst="rect">
            <a:avLst/>
          </a:prstGeom>
          <a:noFill/>
          <a:ln>
            <a:noFill/>
          </a:ln>
        </p:spPr>
      </p:pic>
      <p:sp>
        <p:nvSpPr>
          <p:cNvPr id="364" name="Google Shape;364;p3"/>
          <p:cNvSpPr txBox="1"/>
          <p:nvPr/>
        </p:nvSpPr>
        <p:spPr>
          <a:xfrm>
            <a:off x="1028700" y="1063661"/>
            <a:ext cx="10271307" cy="661035"/>
          </a:xfrm>
          <a:prstGeom prst="rect">
            <a:avLst/>
          </a:prstGeom>
          <a:noFill/>
          <a:ln>
            <a:noFill/>
          </a:ln>
        </p:spPr>
        <p:txBody>
          <a:bodyPr anchorCtr="0" anchor="t" bIns="0" lIns="0" spcFirstLastPara="1" rIns="0" wrap="square" tIns="0">
            <a:spAutoFit/>
          </a:bodyPr>
          <a:lstStyle/>
          <a:p>
            <a:pPr indent="0" lvl="0" marL="0" marR="0" rtl="0" algn="l">
              <a:lnSpc>
                <a:spcPct val="116000"/>
              </a:lnSpc>
              <a:spcBef>
                <a:spcPts val="0"/>
              </a:spcBef>
              <a:spcAft>
                <a:spcPts val="0"/>
              </a:spcAft>
              <a:buClr>
                <a:srgbClr val="000000"/>
              </a:buClr>
              <a:buSzPts val="4500"/>
              <a:buFont typeface="Arial"/>
              <a:buNone/>
            </a:pPr>
            <a:r>
              <a:rPr b="1" i="0" lang="en-US" sz="4500" u="none" cap="none" strike="noStrike">
                <a:solidFill>
                  <a:srgbClr val="17365D"/>
                </a:solidFill>
                <a:latin typeface="Calibri"/>
                <a:ea typeface="Calibri"/>
                <a:cs typeface="Calibri"/>
                <a:sym typeface="Calibri"/>
              </a:rPr>
              <a:t>Importance</a:t>
            </a:r>
            <a:endParaRPr b="0" i="0" sz="1400" u="none" cap="none" strike="noStrike">
              <a:solidFill>
                <a:srgbClr val="000000"/>
              </a:solidFill>
              <a:latin typeface="Arial"/>
              <a:ea typeface="Arial"/>
              <a:cs typeface="Arial"/>
              <a:sym typeface="Arial"/>
            </a:endParaRPr>
          </a:p>
        </p:txBody>
      </p:sp>
      <p:sp>
        <p:nvSpPr>
          <p:cNvPr id="365" name="Google Shape;365;p3"/>
          <p:cNvSpPr/>
          <p:nvPr/>
        </p:nvSpPr>
        <p:spPr>
          <a:xfrm>
            <a:off x="3048000" y="2857500"/>
            <a:ext cx="3733800" cy="2133600"/>
          </a:xfrm>
          <a:prstGeom prst="cloudCallout">
            <a:avLst>
              <a:gd fmla="val 51392" name="adj1"/>
              <a:gd fmla="val 93009" name="adj2"/>
            </a:avLst>
          </a:prstGeom>
          <a:solidFill>
            <a:srgbClr val="D8D8D8"/>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Ok, Let’s see what insights the tool can provide me.  </a:t>
            </a:r>
            <a:endParaRPr b="0" i="0" sz="1400" u="none" cap="none" strike="noStrike">
              <a:solidFill>
                <a:srgbClr val="000000"/>
              </a:solidFill>
              <a:latin typeface="Arial"/>
              <a:ea typeface="Arial"/>
              <a:cs typeface="Arial"/>
              <a:sym typeface="Arial"/>
            </a:endParaRPr>
          </a:p>
        </p:txBody>
      </p:sp>
      <p:sp>
        <p:nvSpPr>
          <p:cNvPr id="366" name="Google Shape;366;p3"/>
          <p:cNvSpPr/>
          <p:nvPr/>
        </p:nvSpPr>
        <p:spPr>
          <a:xfrm>
            <a:off x="9552122" y="3325081"/>
            <a:ext cx="5410200" cy="2819399"/>
          </a:xfrm>
          <a:prstGeom prst="wedgeEllipseCallout">
            <a:avLst>
              <a:gd fmla="val -89524" name="adj1"/>
              <a:gd fmla="val 52005" name="adj2"/>
            </a:avLst>
          </a:prstGeom>
          <a:solidFill>
            <a:srgbClr val="D8D8D8"/>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457200" lvl="0" marL="4572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What is financial targets?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What is production targets?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New Energy?</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Discovery?</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How is our competitor doing?</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Report sentiment analysis</a:t>
            </a:r>
            <a:endParaRPr b="0" i="0" sz="14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1" name="Shape 371"/>
        <p:cNvGrpSpPr/>
        <p:nvPr/>
      </p:nvGrpSpPr>
      <p:grpSpPr>
        <a:xfrm>
          <a:off x="0" y="0"/>
          <a:ext cx="0" cy="0"/>
          <a:chOff x="0" y="0"/>
          <a:chExt cx="0" cy="0"/>
        </a:xfrm>
      </p:grpSpPr>
      <p:sp>
        <p:nvSpPr>
          <p:cNvPr id="372" name="Google Shape;372;g2714d094b1c_0_19"/>
          <p:cNvSpPr/>
          <p:nvPr/>
        </p:nvSpPr>
        <p:spPr>
          <a:xfrm>
            <a:off x="1" y="0"/>
            <a:ext cx="18294299" cy="569188"/>
          </a:xfrm>
          <a:custGeom>
            <a:rect b="b" l="l" r="r" t="t"/>
            <a:pathLst>
              <a:path extrusionOk="0" h="220402" w="5245677">
                <a:moveTo>
                  <a:pt x="0" y="0"/>
                </a:moveTo>
                <a:lnTo>
                  <a:pt x="5245677" y="0"/>
                </a:lnTo>
                <a:lnTo>
                  <a:pt x="5245677" y="220402"/>
                </a:lnTo>
                <a:lnTo>
                  <a:pt x="0" y="220402"/>
                </a:lnTo>
                <a:close/>
              </a:path>
            </a:pathLst>
          </a:custGeom>
          <a:solidFill>
            <a:srgbClr val="0020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73" name="Google Shape;373;g2714d094b1c_0_19"/>
          <p:cNvPicPr preferRelativeResize="0"/>
          <p:nvPr/>
        </p:nvPicPr>
        <p:blipFill rotWithShape="1">
          <a:blip r:embed="rId3">
            <a:alphaModFix/>
          </a:blip>
          <a:srcRect b="0" l="0" r="0" t="0"/>
          <a:stretch/>
        </p:blipFill>
        <p:spPr>
          <a:xfrm>
            <a:off x="519275" y="876300"/>
            <a:ext cx="16392701" cy="8273550"/>
          </a:xfrm>
          <a:prstGeom prst="rect">
            <a:avLst/>
          </a:prstGeom>
          <a:noFill/>
          <a:ln>
            <a:noFill/>
          </a:ln>
        </p:spPr>
      </p:pic>
      <p:pic>
        <p:nvPicPr>
          <p:cNvPr id="374" name="Google Shape;374;g2714d094b1c_0_19"/>
          <p:cNvPicPr preferRelativeResize="0"/>
          <p:nvPr/>
        </p:nvPicPr>
        <p:blipFill rotWithShape="1">
          <a:blip r:embed="rId3">
            <a:alphaModFix/>
          </a:blip>
          <a:srcRect b="0" l="0" r="91654" t="14879"/>
          <a:stretch/>
        </p:blipFill>
        <p:spPr>
          <a:xfrm>
            <a:off x="4692550" y="3429000"/>
            <a:ext cx="1368126" cy="7042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p:nvPr/>
        </p:nvSpPr>
        <p:spPr>
          <a:xfrm>
            <a:off x="1" y="0"/>
            <a:ext cx="18287997" cy="568919"/>
          </a:xfrm>
          <a:custGeom>
            <a:rect b="b" l="l" r="r" t="t"/>
            <a:pathLst>
              <a:path extrusionOk="0" h="220402" w="5245677">
                <a:moveTo>
                  <a:pt x="0" y="0"/>
                </a:moveTo>
                <a:lnTo>
                  <a:pt x="5245677" y="0"/>
                </a:lnTo>
                <a:lnTo>
                  <a:pt x="5245677" y="220402"/>
                </a:lnTo>
                <a:lnTo>
                  <a:pt x="0" y="220402"/>
                </a:lnTo>
                <a:close/>
              </a:path>
            </a:pathLst>
          </a:custGeom>
          <a:solidFill>
            <a:srgbClr val="0020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 name="Google Shape;98;p2"/>
          <p:cNvSpPr txBox="1"/>
          <p:nvPr/>
        </p:nvSpPr>
        <p:spPr>
          <a:xfrm>
            <a:off x="1028700" y="1063661"/>
            <a:ext cx="10271307" cy="661035"/>
          </a:xfrm>
          <a:prstGeom prst="rect">
            <a:avLst/>
          </a:prstGeom>
          <a:noFill/>
          <a:ln>
            <a:noFill/>
          </a:ln>
        </p:spPr>
        <p:txBody>
          <a:bodyPr anchorCtr="0" anchor="t" bIns="0" lIns="0" spcFirstLastPara="1" rIns="0" wrap="square" tIns="0">
            <a:spAutoFit/>
          </a:bodyPr>
          <a:lstStyle/>
          <a:p>
            <a:pPr indent="0" lvl="0" marL="0" marR="0" rtl="0" algn="l">
              <a:lnSpc>
                <a:spcPct val="116000"/>
              </a:lnSpc>
              <a:spcBef>
                <a:spcPts val="0"/>
              </a:spcBef>
              <a:spcAft>
                <a:spcPts val="0"/>
              </a:spcAft>
              <a:buClr>
                <a:srgbClr val="000000"/>
              </a:buClr>
              <a:buSzPts val="4500"/>
              <a:buFont typeface="Arial"/>
              <a:buNone/>
            </a:pPr>
            <a:r>
              <a:rPr b="1" i="0" lang="en-US" sz="4500" u="none" cap="none" strike="noStrike">
                <a:solidFill>
                  <a:srgbClr val="17365D"/>
                </a:solidFill>
                <a:latin typeface="Calibri"/>
                <a:ea typeface="Calibri"/>
                <a:cs typeface="Calibri"/>
                <a:sym typeface="Calibri"/>
              </a:rPr>
              <a:t>Problem Statement</a:t>
            </a:r>
            <a:endParaRPr b="0" i="0" sz="1400" u="none" cap="none" strike="noStrike">
              <a:solidFill>
                <a:srgbClr val="000000"/>
              </a:solidFill>
              <a:latin typeface="Arial"/>
              <a:ea typeface="Arial"/>
              <a:cs typeface="Arial"/>
              <a:sym typeface="Arial"/>
            </a:endParaRPr>
          </a:p>
        </p:txBody>
      </p:sp>
      <p:pic>
        <p:nvPicPr>
          <p:cNvPr descr="An image depicting the challenges in the oil and gas industry due to numerous large documents and transcripts. A corporate setting with stacks of large documents and transcripts on a desk. A frustrated executive is trying to analyze the documents with a limited AI tool displaying error messages on a computer screen. In the background, a modern AI solution is shown efficiently summarizing and analyzing large texts, symbolizing a breakthrough in handling extensive data. The image conveys the contrast between the current limitations and the potential of advanced AI tools." id="99" name="Google Shape;99;p2"/>
          <p:cNvPicPr preferRelativeResize="0"/>
          <p:nvPr/>
        </p:nvPicPr>
        <p:blipFill rotWithShape="1">
          <a:blip r:embed="rId3">
            <a:alphaModFix/>
          </a:blip>
          <a:srcRect b="0" l="0" r="0" t="0"/>
          <a:stretch/>
        </p:blipFill>
        <p:spPr>
          <a:xfrm>
            <a:off x="9144000" y="3021399"/>
            <a:ext cx="8169325" cy="4668175"/>
          </a:xfrm>
          <a:prstGeom prst="rect">
            <a:avLst/>
          </a:prstGeom>
          <a:noFill/>
          <a:ln cap="flat" cmpd="sng" w="28575">
            <a:solidFill>
              <a:schemeClr val="dk2"/>
            </a:solidFill>
            <a:prstDash val="solid"/>
            <a:round/>
            <a:headEnd len="sm" w="sm" type="none"/>
            <a:tailEnd len="sm" w="sm" type="none"/>
          </a:ln>
        </p:spPr>
      </p:pic>
      <p:sp>
        <p:nvSpPr>
          <p:cNvPr id="100" name="Google Shape;100;p2"/>
          <p:cNvSpPr txBox="1"/>
          <p:nvPr/>
        </p:nvSpPr>
        <p:spPr>
          <a:xfrm>
            <a:off x="1196600" y="2219425"/>
            <a:ext cx="7581300" cy="7234500"/>
          </a:xfrm>
          <a:prstGeom prst="rect">
            <a:avLst/>
          </a:prstGeom>
          <a:noFill/>
          <a:ln>
            <a:noFill/>
          </a:ln>
        </p:spPr>
        <p:txBody>
          <a:bodyPr anchorCtr="0" anchor="t" bIns="0" lIns="0" spcFirstLastPara="1" rIns="0" wrap="square" tIns="0">
            <a:spAutoFit/>
          </a:bodyPr>
          <a:lstStyle/>
          <a:p>
            <a:pPr indent="-431800" lvl="0" marL="457200" marR="0" rtl="0" algn="l">
              <a:lnSpc>
                <a:spcPct val="150000"/>
              </a:lnSpc>
              <a:spcBef>
                <a:spcPts val="0"/>
              </a:spcBef>
              <a:spcAft>
                <a:spcPts val="0"/>
              </a:spcAft>
              <a:buClr>
                <a:srgbClr val="0D0D0D"/>
              </a:buClr>
              <a:buSzPts val="3200"/>
              <a:buFont typeface="Calibri"/>
              <a:buChar char="●"/>
            </a:pPr>
            <a:r>
              <a:rPr b="1" i="0" lang="en-US" sz="3200" u="none" cap="none" strike="noStrike">
                <a:solidFill>
                  <a:srgbClr val="0D0D0D"/>
                </a:solidFill>
                <a:highlight>
                  <a:srgbClr val="FFFFFF"/>
                </a:highlight>
                <a:latin typeface="Calibri"/>
                <a:ea typeface="Calibri"/>
                <a:cs typeface="Calibri"/>
                <a:sym typeface="Calibri"/>
              </a:rPr>
              <a:t>Financial </a:t>
            </a:r>
            <a:r>
              <a:rPr b="1" lang="en-US" sz="3200">
                <a:solidFill>
                  <a:srgbClr val="0D0D0D"/>
                </a:solidFill>
                <a:highlight>
                  <a:srgbClr val="FFFFFF"/>
                </a:highlight>
                <a:latin typeface="Calibri"/>
                <a:ea typeface="Calibri"/>
                <a:cs typeface="Calibri"/>
                <a:sym typeface="Calibri"/>
              </a:rPr>
              <a:t>d</a:t>
            </a:r>
            <a:r>
              <a:rPr b="1" i="0" lang="en-US" sz="3200" u="none" cap="none" strike="noStrike">
                <a:solidFill>
                  <a:srgbClr val="0D0D0D"/>
                </a:solidFill>
                <a:highlight>
                  <a:srgbClr val="FFFFFF"/>
                </a:highlight>
                <a:latin typeface="Calibri"/>
                <a:ea typeface="Calibri"/>
                <a:cs typeface="Calibri"/>
                <a:sym typeface="Calibri"/>
              </a:rPr>
              <a:t>ata </a:t>
            </a:r>
            <a:r>
              <a:rPr b="1" lang="en-US" sz="3200">
                <a:solidFill>
                  <a:srgbClr val="0D0D0D"/>
                </a:solidFill>
                <a:highlight>
                  <a:srgbClr val="FFFFFF"/>
                </a:highlight>
                <a:latin typeface="Calibri"/>
                <a:ea typeface="Calibri"/>
                <a:cs typeface="Calibri"/>
                <a:sym typeface="Calibri"/>
              </a:rPr>
              <a:t>c</a:t>
            </a:r>
            <a:r>
              <a:rPr b="1" i="0" lang="en-US" sz="3200" u="none" cap="none" strike="noStrike">
                <a:solidFill>
                  <a:srgbClr val="0D0D0D"/>
                </a:solidFill>
                <a:highlight>
                  <a:srgbClr val="FFFFFF"/>
                </a:highlight>
                <a:latin typeface="Calibri"/>
                <a:ea typeface="Calibri"/>
                <a:cs typeface="Calibri"/>
                <a:sym typeface="Calibri"/>
              </a:rPr>
              <a:t>omes from so many sources it is overwhelming:</a:t>
            </a:r>
            <a:endParaRPr b="1" i="0" sz="3200" u="none" cap="none" strike="noStrike">
              <a:solidFill>
                <a:srgbClr val="0D0D0D"/>
              </a:solidFill>
              <a:highlight>
                <a:srgbClr val="FFFFFF"/>
              </a:highlight>
              <a:latin typeface="Calibri"/>
              <a:ea typeface="Calibri"/>
              <a:cs typeface="Calibri"/>
              <a:sym typeface="Calibri"/>
            </a:endParaRPr>
          </a:p>
          <a:p>
            <a:pPr indent="-381000" lvl="1" marL="914400" marR="0" rtl="0" algn="l">
              <a:lnSpc>
                <a:spcPct val="150000"/>
              </a:lnSpc>
              <a:spcBef>
                <a:spcPts val="0"/>
              </a:spcBef>
              <a:spcAft>
                <a:spcPts val="0"/>
              </a:spcAft>
              <a:buClr>
                <a:srgbClr val="0D0D0D"/>
              </a:buClr>
              <a:buSzPts val="2400"/>
              <a:buFont typeface="Calibri"/>
              <a:buChar char="○"/>
            </a:pPr>
            <a:r>
              <a:rPr b="0" i="1" lang="en-US" sz="2400" u="none" cap="none" strike="noStrike">
                <a:solidFill>
                  <a:srgbClr val="0D0D0D"/>
                </a:solidFill>
                <a:highlight>
                  <a:srgbClr val="FFFFFF"/>
                </a:highlight>
                <a:latin typeface="Calibri"/>
                <a:ea typeface="Calibri"/>
                <a:cs typeface="Calibri"/>
                <a:sym typeface="Calibri"/>
              </a:rPr>
              <a:t>News Articles</a:t>
            </a:r>
            <a:endParaRPr b="0" i="1" sz="2400" u="none" cap="none" strike="noStrike">
              <a:solidFill>
                <a:srgbClr val="0D0D0D"/>
              </a:solidFill>
              <a:highlight>
                <a:srgbClr val="FFFFFF"/>
              </a:highlight>
              <a:latin typeface="Calibri"/>
              <a:ea typeface="Calibri"/>
              <a:cs typeface="Calibri"/>
              <a:sym typeface="Calibri"/>
            </a:endParaRPr>
          </a:p>
          <a:p>
            <a:pPr indent="-381000" lvl="1" marL="914400" marR="0" rtl="0" algn="l">
              <a:lnSpc>
                <a:spcPct val="150000"/>
              </a:lnSpc>
              <a:spcBef>
                <a:spcPts val="0"/>
              </a:spcBef>
              <a:spcAft>
                <a:spcPts val="0"/>
              </a:spcAft>
              <a:buClr>
                <a:srgbClr val="0D0D0D"/>
              </a:buClr>
              <a:buSzPts val="2400"/>
              <a:buFont typeface="Calibri"/>
              <a:buChar char="○"/>
            </a:pPr>
            <a:r>
              <a:rPr b="0" i="1" lang="en-US" sz="2400" u="none" cap="none" strike="noStrike">
                <a:solidFill>
                  <a:srgbClr val="0D0D0D"/>
                </a:solidFill>
                <a:highlight>
                  <a:srgbClr val="FFFFFF"/>
                </a:highlight>
                <a:latin typeface="Calibri"/>
                <a:ea typeface="Calibri"/>
                <a:cs typeface="Calibri"/>
                <a:sym typeface="Calibri"/>
              </a:rPr>
              <a:t>Analyst Reports</a:t>
            </a:r>
            <a:endParaRPr b="0" i="1" sz="2400" u="none" cap="none" strike="noStrike">
              <a:solidFill>
                <a:srgbClr val="0D0D0D"/>
              </a:solidFill>
              <a:highlight>
                <a:srgbClr val="FFFFFF"/>
              </a:highlight>
              <a:latin typeface="Calibri"/>
              <a:ea typeface="Calibri"/>
              <a:cs typeface="Calibri"/>
              <a:sym typeface="Calibri"/>
            </a:endParaRPr>
          </a:p>
          <a:p>
            <a:pPr indent="-381000" lvl="1" marL="914400" marR="0" rtl="0" algn="l">
              <a:lnSpc>
                <a:spcPct val="150000"/>
              </a:lnSpc>
              <a:spcBef>
                <a:spcPts val="0"/>
              </a:spcBef>
              <a:spcAft>
                <a:spcPts val="0"/>
              </a:spcAft>
              <a:buClr>
                <a:srgbClr val="0D0D0D"/>
              </a:buClr>
              <a:buSzPts val="2400"/>
              <a:buFont typeface="Calibri"/>
              <a:buChar char="○"/>
            </a:pPr>
            <a:r>
              <a:rPr b="0" i="1" lang="en-US" sz="2400" u="none" cap="none" strike="noStrike">
                <a:solidFill>
                  <a:srgbClr val="0D0D0D"/>
                </a:solidFill>
                <a:highlight>
                  <a:srgbClr val="FFFFFF"/>
                </a:highlight>
                <a:latin typeface="Calibri"/>
                <a:ea typeface="Calibri"/>
                <a:cs typeface="Calibri"/>
                <a:sym typeface="Calibri"/>
              </a:rPr>
              <a:t>Company Financial Reports</a:t>
            </a:r>
            <a:endParaRPr b="0" i="1" sz="2400" u="none" cap="none" strike="noStrike">
              <a:solidFill>
                <a:srgbClr val="0D0D0D"/>
              </a:solidFill>
              <a:highlight>
                <a:srgbClr val="FFFFFF"/>
              </a:highlight>
              <a:latin typeface="Calibri"/>
              <a:ea typeface="Calibri"/>
              <a:cs typeface="Calibri"/>
              <a:sym typeface="Calibri"/>
            </a:endParaRPr>
          </a:p>
          <a:p>
            <a:pPr indent="-381000" lvl="1" marL="914400" marR="0" rtl="0" algn="l">
              <a:lnSpc>
                <a:spcPct val="150000"/>
              </a:lnSpc>
              <a:spcBef>
                <a:spcPts val="0"/>
              </a:spcBef>
              <a:spcAft>
                <a:spcPts val="0"/>
              </a:spcAft>
              <a:buClr>
                <a:srgbClr val="0D0D0D"/>
              </a:buClr>
              <a:buSzPts val="2400"/>
              <a:buFont typeface="Calibri"/>
              <a:buChar char="○"/>
            </a:pPr>
            <a:r>
              <a:rPr b="0" i="1" lang="en-US" sz="2400" u="none" cap="none" strike="noStrike">
                <a:solidFill>
                  <a:srgbClr val="0D0D0D"/>
                </a:solidFill>
                <a:highlight>
                  <a:srgbClr val="FFFFFF"/>
                </a:highlight>
                <a:latin typeface="Calibri"/>
                <a:ea typeface="Calibri"/>
                <a:cs typeface="Calibri"/>
                <a:sym typeface="Calibri"/>
              </a:rPr>
              <a:t>Other Large Documents</a:t>
            </a:r>
            <a:endParaRPr b="0" i="1" sz="2400" u="none" cap="none" strike="noStrike">
              <a:solidFill>
                <a:srgbClr val="0D0D0D"/>
              </a:solidFill>
              <a:highlight>
                <a:srgbClr val="FFFFFF"/>
              </a:highlight>
              <a:latin typeface="Calibri"/>
              <a:ea typeface="Calibri"/>
              <a:cs typeface="Calibri"/>
              <a:sym typeface="Calibri"/>
            </a:endParaRPr>
          </a:p>
          <a:p>
            <a:pPr indent="-431800" lvl="0" marL="457200" marR="0" rtl="0" algn="l">
              <a:lnSpc>
                <a:spcPct val="150000"/>
              </a:lnSpc>
              <a:spcBef>
                <a:spcPts val="0"/>
              </a:spcBef>
              <a:spcAft>
                <a:spcPts val="0"/>
              </a:spcAft>
              <a:buClr>
                <a:srgbClr val="0D0D0D"/>
              </a:buClr>
              <a:buSzPts val="3200"/>
              <a:buFont typeface="Calibri"/>
              <a:buChar char="●"/>
            </a:pPr>
            <a:r>
              <a:rPr b="1" i="0" lang="en-US" sz="3200" u="none" cap="none" strike="noStrike">
                <a:solidFill>
                  <a:srgbClr val="0D0D0D"/>
                </a:solidFill>
                <a:highlight>
                  <a:schemeClr val="lt1"/>
                </a:highlight>
                <a:latin typeface="Calibri"/>
                <a:ea typeface="Calibri"/>
                <a:cs typeface="Calibri"/>
                <a:sym typeface="Calibri"/>
              </a:rPr>
              <a:t>How can we effectively comb through all this data to know what is impacting a company</a:t>
            </a:r>
            <a:r>
              <a:rPr b="1" lang="en-US" sz="3200">
                <a:solidFill>
                  <a:srgbClr val="0D0D0D"/>
                </a:solidFill>
                <a:highlight>
                  <a:schemeClr val="lt1"/>
                </a:highlight>
                <a:latin typeface="Calibri"/>
                <a:ea typeface="Calibri"/>
                <a:cs typeface="Calibri"/>
                <a:sym typeface="Calibri"/>
              </a:rPr>
              <a:t>’s stock price</a:t>
            </a:r>
            <a:r>
              <a:rPr b="1" i="0" lang="en-US" sz="3200" u="none" cap="none" strike="noStrike">
                <a:solidFill>
                  <a:srgbClr val="0D0D0D"/>
                </a:solidFill>
                <a:highlight>
                  <a:schemeClr val="lt1"/>
                </a:highlight>
                <a:latin typeface="Calibri"/>
                <a:ea typeface="Calibri"/>
                <a:cs typeface="Calibri"/>
                <a:sym typeface="Calibri"/>
              </a:rPr>
              <a:t>?</a:t>
            </a:r>
            <a:endParaRPr b="1" i="0" sz="3200" u="none" cap="none" strike="noStrike">
              <a:solidFill>
                <a:srgbClr val="0D0D0D"/>
              </a:solidFill>
              <a:highlight>
                <a:schemeClr val="lt1"/>
              </a:highlight>
              <a:latin typeface="Calibri"/>
              <a:ea typeface="Calibri"/>
              <a:cs typeface="Calibri"/>
              <a:sym typeface="Calibri"/>
            </a:endParaRPr>
          </a:p>
          <a:p>
            <a:pPr indent="-228600" lvl="1" marL="914400" marR="0" rtl="0" algn="l">
              <a:lnSpc>
                <a:spcPct val="150000"/>
              </a:lnSpc>
              <a:spcBef>
                <a:spcPts val="0"/>
              </a:spcBef>
              <a:spcAft>
                <a:spcPts val="0"/>
              </a:spcAft>
              <a:buClr>
                <a:srgbClr val="0D0D0D"/>
              </a:buClr>
              <a:buSzPts val="2400"/>
              <a:buFont typeface="Calibri"/>
              <a:buNone/>
            </a:pPr>
            <a:r>
              <a:t/>
            </a:r>
            <a:endParaRPr b="0" i="1" sz="2400" u="none" cap="none" strike="noStrike">
              <a:solidFill>
                <a:srgbClr val="0D0D0D"/>
              </a:solidFill>
              <a:highlight>
                <a:schemeClr val="lt1"/>
              </a:highlight>
              <a:latin typeface="Calibri"/>
              <a:ea typeface="Calibri"/>
              <a:cs typeface="Calibri"/>
              <a:sym typeface="Calibri"/>
            </a:endParaRPr>
          </a:p>
          <a:p>
            <a:pPr indent="-228600" lvl="1" marL="914400" marR="0" rtl="0" algn="l">
              <a:lnSpc>
                <a:spcPct val="150000"/>
              </a:lnSpc>
              <a:spcBef>
                <a:spcPts val="0"/>
              </a:spcBef>
              <a:spcAft>
                <a:spcPts val="0"/>
              </a:spcAft>
              <a:buClr>
                <a:srgbClr val="0D0D0D"/>
              </a:buClr>
              <a:buSzPts val="2400"/>
              <a:buFont typeface="Calibri"/>
              <a:buNone/>
            </a:pPr>
            <a:r>
              <a:t/>
            </a:r>
            <a:endParaRPr b="0" i="1" sz="2400" u="none" cap="none" strike="noStrike">
              <a:solidFill>
                <a:srgbClr val="0D0D0D"/>
              </a:solidFill>
              <a:highlight>
                <a:srgbClr val="FFFFFF"/>
              </a:highlight>
              <a:latin typeface="Calibri"/>
              <a:ea typeface="Calibri"/>
              <a:cs typeface="Calibri"/>
              <a:sym typeface="Calibri"/>
            </a:endParaRPr>
          </a:p>
          <a:p>
            <a:pPr indent="0" lvl="0" marL="914400" marR="0" rtl="0" algn="l">
              <a:lnSpc>
                <a:spcPct val="159343"/>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
          <p:cNvSpPr txBox="1"/>
          <p:nvPr/>
        </p:nvSpPr>
        <p:spPr>
          <a:xfrm>
            <a:off x="10331025" y="7396075"/>
            <a:ext cx="5591100" cy="40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p:nvPr/>
        </p:nvSpPr>
        <p:spPr>
          <a:xfrm>
            <a:off x="1" y="0"/>
            <a:ext cx="18287997" cy="568919"/>
          </a:xfrm>
          <a:custGeom>
            <a:rect b="b" l="l" r="r" t="t"/>
            <a:pathLst>
              <a:path extrusionOk="0" h="220402" w="5245677">
                <a:moveTo>
                  <a:pt x="0" y="0"/>
                </a:moveTo>
                <a:lnTo>
                  <a:pt x="5245677" y="0"/>
                </a:lnTo>
                <a:lnTo>
                  <a:pt x="5245677" y="220402"/>
                </a:lnTo>
                <a:lnTo>
                  <a:pt x="0" y="220402"/>
                </a:lnTo>
                <a:close/>
              </a:path>
            </a:pathLst>
          </a:custGeom>
          <a:solidFill>
            <a:srgbClr val="0020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 name="Google Shape;107;p4"/>
          <p:cNvSpPr txBox="1"/>
          <p:nvPr/>
        </p:nvSpPr>
        <p:spPr>
          <a:xfrm>
            <a:off x="1028700" y="1063661"/>
            <a:ext cx="10271307" cy="661035"/>
          </a:xfrm>
          <a:prstGeom prst="rect">
            <a:avLst/>
          </a:prstGeom>
          <a:noFill/>
          <a:ln>
            <a:noFill/>
          </a:ln>
        </p:spPr>
        <p:txBody>
          <a:bodyPr anchorCtr="0" anchor="t" bIns="0" lIns="0" spcFirstLastPara="1" rIns="0" wrap="square" tIns="0">
            <a:spAutoFit/>
          </a:bodyPr>
          <a:lstStyle/>
          <a:p>
            <a:pPr indent="0" lvl="0" marL="0" marR="0" rtl="0" algn="l">
              <a:lnSpc>
                <a:spcPct val="116000"/>
              </a:lnSpc>
              <a:spcBef>
                <a:spcPts val="0"/>
              </a:spcBef>
              <a:spcAft>
                <a:spcPts val="0"/>
              </a:spcAft>
              <a:buClr>
                <a:srgbClr val="000000"/>
              </a:buClr>
              <a:buSzPts val="4500"/>
              <a:buFont typeface="Arial"/>
              <a:buNone/>
            </a:pPr>
            <a:r>
              <a:rPr b="1" i="0" lang="en-US" sz="4500" u="none" cap="none" strike="noStrike">
                <a:solidFill>
                  <a:srgbClr val="17365D"/>
                </a:solidFill>
                <a:latin typeface="Calibri"/>
                <a:ea typeface="Calibri"/>
                <a:cs typeface="Calibri"/>
                <a:sym typeface="Calibri"/>
              </a:rPr>
              <a:t>Project Objectives</a:t>
            </a:r>
            <a:endParaRPr b="0" i="0" sz="1400" u="none" cap="none" strike="noStrike">
              <a:solidFill>
                <a:srgbClr val="000000"/>
              </a:solidFill>
              <a:latin typeface="Arial"/>
              <a:ea typeface="Arial"/>
              <a:cs typeface="Arial"/>
              <a:sym typeface="Arial"/>
            </a:endParaRPr>
          </a:p>
        </p:txBody>
      </p:sp>
      <p:sp>
        <p:nvSpPr>
          <p:cNvPr id="108" name="Google Shape;108;p4"/>
          <p:cNvSpPr txBox="1"/>
          <p:nvPr/>
        </p:nvSpPr>
        <p:spPr>
          <a:xfrm>
            <a:off x="1842725" y="2219425"/>
            <a:ext cx="14300100" cy="6971700"/>
          </a:xfrm>
          <a:prstGeom prst="rect">
            <a:avLst/>
          </a:prstGeom>
          <a:noFill/>
          <a:ln>
            <a:noFill/>
          </a:ln>
        </p:spPr>
        <p:txBody>
          <a:bodyPr anchorCtr="0" anchor="t" bIns="0" lIns="0" spcFirstLastPara="1" rIns="0" wrap="square" tIns="0">
            <a:spAutoFit/>
          </a:bodyPr>
          <a:lstStyle/>
          <a:p>
            <a:pPr indent="-431800" lvl="0" marL="457200" marR="0" rtl="0" algn="l">
              <a:lnSpc>
                <a:spcPct val="159343"/>
              </a:lnSpc>
              <a:spcBef>
                <a:spcPts val="0"/>
              </a:spcBef>
              <a:spcAft>
                <a:spcPts val="0"/>
              </a:spcAft>
              <a:buClr>
                <a:srgbClr val="0D0D0D"/>
              </a:buClr>
              <a:buSzPts val="3200"/>
              <a:buFont typeface="Calibri"/>
              <a:buChar char="●"/>
            </a:pPr>
            <a:r>
              <a:rPr b="1" i="0" lang="en-US" sz="3200" u="none" cap="none" strike="noStrike">
                <a:solidFill>
                  <a:srgbClr val="0D0D0D"/>
                </a:solidFill>
                <a:highlight>
                  <a:srgbClr val="FFFFFF"/>
                </a:highlight>
                <a:latin typeface="Calibri"/>
                <a:ea typeface="Calibri"/>
                <a:cs typeface="Calibri"/>
                <a:sym typeface="Calibri"/>
              </a:rPr>
              <a:t>Develop a News Sentiment Analysis Tool: </a:t>
            </a:r>
            <a:endParaRPr b="0" i="0" sz="1400" u="none" cap="none" strike="noStrike">
              <a:solidFill>
                <a:srgbClr val="000000"/>
              </a:solidFill>
              <a:latin typeface="Arial"/>
              <a:ea typeface="Arial"/>
              <a:cs typeface="Arial"/>
              <a:sym typeface="Arial"/>
            </a:endParaRPr>
          </a:p>
          <a:p>
            <a:pPr indent="-381000" lvl="1" marL="914400" marR="0" rtl="0" algn="l">
              <a:lnSpc>
                <a:spcPct val="212458"/>
              </a:lnSpc>
              <a:spcBef>
                <a:spcPts val="0"/>
              </a:spcBef>
              <a:spcAft>
                <a:spcPts val="0"/>
              </a:spcAft>
              <a:buClr>
                <a:srgbClr val="0D0D0D"/>
              </a:buClr>
              <a:buSzPts val="2400"/>
              <a:buFont typeface="Calibri"/>
              <a:buChar char="○"/>
            </a:pPr>
            <a:r>
              <a:rPr b="0" i="1" lang="en-US" sz="2400" u="none" cap="none" strike="noStrike">
                <a:solidFill>
                  <a:srgbClr val="0D0D0D"/>
                </a:solidFill>
                <a:highlight>
                  <a:srgbClr val="FFFFFF"/>
                </a:highlight>
                <a:latin typeface="Calibri"/>
                <a:ea typeface="Calibri"/>
                <a:cs typeface="Calibri"/>
                <a:sym typeface="Calibri"/>
              </a:rPr>
              <a:t>Analyze sentiment from news articles, financial reports, and other large documents</a:t>
            </a:r>
            <a:endParaRPr b="0" i="1" sz="2400" u="none" cap="none" strike="noStrike">
              <a:solidFill>
                <a:srgbClr val="0D0D0D"/>
              </a:solidFill>
              <a:highlight>
                <a:srgbClr val="FFFFFF"/>
              </a:highlight>
              <a:latin typeface="Calibri"/>
              <a:ea typeface="Calibri"/>
              <a:cs typeface="Calibri"/>
              <a:sym typeface="Calibri"/>
            </a:endParaRPr>
          </a:p>
          <a:p>
            <a:pPr indent="0" lvl="0" marL="1371600" marR="0" rtl="0" algn="l">
              <a:lnSpc>
                <a:spcPct val="100000"/>
              </a:lnSpc>
              <a:spcBef>
                <a:spcPts val="0"/>
              </a:spcBef>
              <a:spcAft>
                <a:spcPts val="0"/>
              </a:spcAft>
              <a:buClr>
                <a:srgbClr val="000000"/>
              </a:buClr>
              <a:buSzPts val="2400"/>
              <a:buFont typeface="Arial"/>
              <a:buNone/>
            </a:pPr>
            <a:r>
              <a:t/>
            </a:r>
            <a:endParaRPr b="0" i="1" sz="2400" u="none" cap="none" strike="noStrike">
              <a:solidFill>
                <a:srgbClr val="0D0D0D"/>
              </a:solidFill>
              <a:highlight>
                <a:srgbClr val="FFFFFF"/>
              </a:highlight>
              <a:latin typeface="Calibri"/>
              <a:ea typeface="Calibri"/>
              <a:cs typeface="Calibri"/>
              <a:sym typeface="Calibri"/>
            </a:endParaRPr>
          </a:p>
          <a:p>
            <a:pPr indent="-431800" lvl="0" marL="457200" marR="0" rtl="0" algn="l">
              <a:lnSpc>
                <a:spcPct val="159343"/>
              </a:lnSpc>
              <a:spcBef>
                <a:spcPts val="0"/>
              </a:spcBef>
              <a:spcAft>
                <a:spcPts val="0"/>
              </a:spcAft>
              <a:buClr>
                <a:srgbClr val="0D0D0D"/>
              </a:buClr>
              <a:buSzPts val="3200"/>
              <a:buFont typeface="Calibri"/>
              <a:buChar char="●"/>
            </a:pPr>
            <a:r>
              <a:rPr b="1" i="0" lang="en-US" sz="3200" u="none" cap="none" strike="noStrike">
                <a:solidFill>
                  <a:srgbClr val="0D0D0D"/>
                </a:solidFill>
                <a:highlight>
                  <a:srgbClr val="FFFFFF"/>
                </a:highlight>
                <a:latin typeface="Calibri"/>
                <a:ea typeface="Calibri"/>
                <a:cs typeface="Calibri"/>
                <a:sym typeface="Calibri"/>
              </a:rPr>
              <a:t>Feature Importance to Predict Stock Price Movement:</a:t>
            </a:r>
            <a:endParaRPr b="0" i="0" sz="1400" u="none" cap="none" strike="noStrike">
              <a:solidFill>
                <a:srgbClr val="000000"/>
              </a:solidFill>
              <a:latin typeface="Arial"/>
              <a:ea typeface="Arial"/>
              <a:cs typeface="Arial"/>
              <a:sym typeface="Arial"/>
            </a:endParaRPr>
          </a:p>
          <a:p>
            <a:pPr indent="-381000" lvl="1" marL="914400" marR="0" rtl="0" algn="l">
              <a:lnSpc>
                <a:spcPct val="212458"/>
              </a:lnSpc>
              <a:spcBef>
                <a:spcPts val="0"/>
              </a:spcBef>
              <a:spcAft>
                <a:spcPts val="0"/>
              </a:spcAft>
              <a:buClr>
                <a:srgbClr val="0D0D0D"/>
              </a:buClr>
              <a:buSzPts val="2400"/>
              <a:buFont typeface="Calibri"/>
              <a:buChar char="○"/>
            </a:pPr>
            <a:r>
              <a:rPr b="0" i="1" lang="en-US" sz="2400" u="none" cap="none" strike="noStrike">
                <a:solidFill>
                  <a:srgbClr val="0D0D0D"/>
                </a:solidFill>
                <a:highlight>
                  <a:schemeClr val="lt1"/>
                </a:highlight>
                <a:latin typeface="Calibri"/>
                <a:ea typeface="Calibri"/>
                <a:cs typeface="Calibri"/>
                <a:sym typeface="Calibri"/>
              </a:rPr>
              <a:t>Identify and report the key factors that most significantly influence reactions and stock price movements</a:t>
            </a:r>
            <a:endParaRPr b="0" i="1" sz="2400" u="none" cap="none" strike="noStrike">
              <a:solidFill>
                <a:srgbClr val="0D0D0D"/>
              </a:solidFill>
              <a:highlight>
                <a:schemeClr val="lt1"/>
              </a:highlight>
              <a:latin typeface="Calibri"/>
              <a:ea typeface="Calibri"/>
              <a:cs typeface="Calibri"/>
              <a:sym typeface="Calibri"/>
            </a:endParaRPr>
          </a:p>
          <a:p>
            <a:pPr indent="0" lvl="0" marL="1371600" marR="0" rtl="0" algn="l">
              <a:lnSpc>
                <a:spcPct val="100000"/>
              </a:lnSpc>
              <a:spcBef>
                <a:spcPts val="0"/>
              </a:spcBef>
              <a:spcAft>
                <a:spcPts val="0"/>
              </a:spcAft>
              <a:buClr>
                <a:srgbClr val="000000"/>
              </a:buClr>
              <a:buSzPts val="2400"/>
              <a:buFont typeface="Arial"/>
              <a:buNone/>
            </a:pPr>
            <a:r>
              <a:t/>
            </a:r>
            <a:endParaRPr b="0" i="1" sz="2400" u="none" cap="none" strike="noStrike">
              <a:solidFill>
                <a:srgbClr val="0D0D0D"/>
              </a:solidFill>
              <a:highlight>
                <a:schemeClr val="lt1"/>
              </a:highlight>
              <a:latin typeface="Calibri"/>
              <a:ea typeface="Calibri"/>
              <a:cs typeface="Calibri"/>
              <a:sym typeface="Calibri"/>
            </a:endParaRPr>
          </a:p>
          <a:p>
            <a:pPr indent="-431800" lvl="0" marL="457200" marR="0" rtl="0" algn="l">
              <a:lnSpc>
                <a:spcPct val="159343"/>
              </a:lnSpc>
              <a:spcBef>
                <a:spcPts val="0"/>
              </a:spcBef>
              <a:spcAft>
                <a:spcPts val="0"/>
              </a:spcAft>
              <a:buClr>
                <a:srgbClr val="0D0D0D"/>
              </a:buClr>
              <a:buSzPts val="3200"/>
              <a:buFont typeface="Calibri"/>
              <a:buChar char="●"/>
            </a:pPr>
            <a:r>
              <a:rPr b="1" i="0" lang="en-US" sz="3200" u="none" cap="none" strike="noStrike">
                <a:solidFill>
                  <a:srgbClr val="0D0D0D"/>
                </a:solidFill>
                <a:highlight>
                  <a:srgbClr val="FFFFFF"/>
                </a:highlight>
                <a:latin typeface="Calibri"/>
                <a:ea typeface="Calibri"/>
                <a:cs typeface="Calibri"/>
                <a:sym typeface="Calibri"/>
              </a:rPr>
              <a:t>Explain Stock Price Movement U</a:t>
            </a:r>
            <a:r>
              <a:rPr b="1" lang="en-US" sz="3200">
                <a:solidFill>
                  <a:srgbClr val="0D0D0D"/>
                </a:solidFill>
                <a:highlight>
                  <a:srgbClr val="FFFFFF"/>
                </a:highlight>
                <a:latin typeface="Calibri"/>
                <a:ea typeface="Calibri"/>
                <a:cs typeface="Calibri"/>
                <a:sym typeface="Calibri"/>
              </a:rPr>
              <a:t>sing News Articles</a:t>
            </a:r>
            <a:r>
              <a:rPr b="1" i="0" lang="en-US" sz="3200" u="none" cap="none" strike="noStrike">
                <a:solidFill>
                  <a:srgbClr val="0D0D0D"/>
                </a:solidFill>
                <a:highlight>
                  <a:srgbClr val="FFFFFF"/>
                </a:highlight>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381000" lvl="1" marL="914400" marR="0" rtl="0" algn="l">
              <a:lnSpc>
                <a:spcPct val="212458"/>
              </a:lnSpc>
              <a:spcBef>
                <a:spcPts val="0"/>
              </a:spcBef>
              <a:spcAft>
                <a:spcPts val="0"/>
              </a:spcAft>
              <a:buClr>
                <a:srgbClr val="0D0D0D"/>
              </a:buClr>
              <a:buSzPts val="2400"/>
              <a:buFont typeface="Calibri"/>
              <a:buChar char="○"/>
            </a:pPr>
            <a:r>
              <a:rPr b="0" i="1" lang="en-US" sz="2400" u="none" cap="none" strike="noStrike">
                <a:solidFill>
                  <a:srgbClr val="0D0D0D"/>
                </a:solidFill>
                <a:highlight>
                  <a:srgbClr val="FFFFFF"/>
                </a:highlight>
                <a:latin typeface="Calibri"/>
                <a:ea typeface="Calibri"/>
                <a:cs typeface="Calibri"/>
                <a:sym typeface="Calibri"/>
              </a:rPr>
              <a:t>Find relevant documents and references that could explain stock price movement</a:t>
            </a:r>
            <a:endParaRPr b="0" i="1" sz="2400" u="none" cap="none" strike="noStrike">
              <a:solidFill>
                <a:srgbClr val="0D0D0D"/>
              </a:solidFill>
              <a:highlight>
                <a:srgbClr val="FFFFFF"/>
              </a:highlight>
              <a:latin typeface="Calibri"/>
              <a:ea typeface="Calibri"/>
              <a:cs typeface="Calibri"/>
              <a:sym typeface="Calibri"/>
            </a:endParaRPr>
          </a:p>
          <a:p>
            <a:pPr indent="0" lvl="0" marL="1371600" marR="0" rtl="0" algn="l">
              <a:lnSpc>
                <a:spcPct val="100000"/>
              </a:lnSpc>
              <a:spcBef>
                <a:spcPts val="0"/>
              </a:spcBef>
              <a:spcAft>
                <a:spcPts val="0"/>
              </a:spcAft>
              <a:buClr>
                <a:srgbClr val="000000"/>
              </a:buClr>
              <a:buSzPts val="2400"/>
              <a:buFont typeface="Arial"/>
              <a:buNone/>
            </a:pPr>
            <a:r>
              <a:t/>
            </a:r>
            <a:endParaRPr b="0" i="1" sz="2400" u="none" cap="none" strike="noStrike">
              <a:solidFill>
                <a:srgbClr val="0D0D0D"/>
              </a:solidFill>
              <a:highlight>
                <a:srgbClr val="FFFFFF"/>
              </a:highlight>
              <a:latin typeface="Calibri"/>
              <a:ea typeface="Calibri"/>
              <a:cs typeface="Calibri"/>
              <a:sym typeface="Calibri"/>
            </a:endParaRPr>
          </a:p>
          <a:p>
            <a:pPr indent="-431800" lvl="0" marL="457200" marR="0" rtl="0" algn="l">
              <a:lnSpc>
                <a:spcPct val="159343"/>
              </a:lnSpc>
              <a:spcBef>
                <a:spcPts val="0"/>
              </a:spcBef>
              <a:spcAft>
                <a:spcPts val="0"/>
              </a:spcAft>
              <a:buClr>
                <a:srgbClr val="0D0D0D"/>
              </a:buClr>
              <a:buSzPts val="3200"/>
              <a:buFont typeface="Calibri"/>
              <a:buChar char="●"/>
            </a:pPr>
            <a:r>
              <a:rPr b="1" i="0" lang="en-US" sz="3200" u="none" cap="none" strike="noStrike">
                <a:solidFill>
                  <a:srgbClr val="0D0D0D"/>
                </a:solidFill>
                <a:highlight>
                  <a:srgbClr val="FFFFFF"/>
                </a:highlight>
                <a:latin typeface="Calibri"/>
                <a:ea typeface="Calibri"/>
                <a:cs typeface="Calibri"/>
                <a:sym typeface="Calibri"/>
              </a:rPr>
              <a:t>Deliver Comprehensive Analysis Report: </a:t>
            </a:r>
            <a:endParaRPr b="0" i="0" sz="1400" u="none" cap="none" strike="noStrike">
              <a:solidFill>
                <a:srgbClr val="000000"/>
              </a:solidFill>
              <a:latin typeface="Arial"/>
              <a:ea typeface="Arial"/>
              <a:cs typeface="Arial"/>
              <a:sym typeface="Arial"/>
            </a:endParaRPr>
          </a:p>
          <a:p>
            <a:pPr indent="-381000" lvl="1" marL="914400" marR="0" rtl="0" algn="l">
              <a:lnSpc>
                <a:spcPct val="212458"/>
              </a:lnSpc>
              <a:spcBef>
                <a:spcPts val="0"/>
              </a:spcBef>
              <a:spcAft>
                <a:spcPts val="0"/>
              </a:spcAft>
              <a:buClr>
                <a:srgbClr val="0D0D0D"/>
              </a:buClr>
              <a:buSzPts val="2400"/>
              <a:buFont typeface="Calibri"/>
              <a:buChar char="○"/>
            </a:pPr>
            <a:r>
              <a:rPr b="0" i="1" lang="en-US" sz="2400" u="none" cap="none" strike="noStrike">
                <a:solidFill>
                  <a:srgbClr val="0D0D0D"/>
                </a:solidFill>
                <a:highlight>
                  <a:srgbClr val="FFFFFF"/>
                </a:highlight>
                <a:latin typeface="Calibri"/>
                <a:ea typeface="Calibri"/>
                <a:cs typeface="Calibri"/>
                <a:sym typeface="Calibri"/>
              </a:rPr>
              <a:t>Produce detailed reports summarizing the findings</a:t>
            </a:r>
            <a:endParaRPr b="0" i="0" sz="1400" u="none" cap="none" strike="noStrike">
              <a:solidFill>
                <a:srgbClr val="000000"/>
              </a:solidFill>
              <a:latin typeface="Arial"/>
              <a:ea typeface="Arial"/>
              <a:cs typeface="Arial"/>
              <a:sym typeface="Arial"/>
            </a:endParaRPr>
          </a:p>
        </p:txBody>
      </p:sp>
      <p:pic>
        <p:nvPicPr>
          <p:cNvPr id="109" name="Google Shape;109;p4"/>
          <p:cNvPicPr preferRelativeResize="0"/>
          <p:nvPr/>
        </p:nvPicPr>
        <p:blipFill rotWithShape="1">
          <a:blip r:embed="rId3">
            <a:alphaModFix/>
          </a:blip>
          <a:srcRect b="0" l="0" r="0" t="0"/>
          <a:stretch/>
        </p:blipFill>
        <p:spPr>
          <a:xfrm>
            <a:off x="528300" y="1724700"/>
            <a:ext cx="1736575" cy="75976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5"/>
          <p:cNvSpPr/>
          <p:nvPr/>
        </p:nvSpPr>
        <p:spPr>
          <a:xfrm>
            <a:off x="1" y="0"/>
            <a:ext cx="18287997" cy="568919"/>
          </a:xfrm>
          <a:custGeom>
            <a:rect b="b" l="l" r="r" t="t"/>
            <a:pathLst>
              <a:path extrusionOk="0" h="220402" w="5245677">
                <a:moveTo>
                  <a:pt x="0" y="0"/>
                </a:moveTo>
                <a:lnTo>
                  <a:pt x="5245677" y="0"/>
                </a:lnTo>
                <a:lnTo>
                  <a:pt x="5245677" y="220402"/>
                </a:lnTo>
                <a:lnTo>
                  <a:pt x="0" y="220402"/>
                </a:lnTo>
                <a:close/>
              </a:path>
            </a:pathLst>
          </a:custGeom>
          <a:solidFill>
            <a:srgbClr val="0020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 name="Google Shape;115;p5"/>
          <p:cNvSpPr txBox="1"/>
          <p:nvPr/>
        </p:nvSpPr>
        <p:spPr>
          <a:xfrm>
            <a:off x="1028700" y="1063661"/>
            <a:ext cx="10271307" cy="661035"/>
          </a:xfrm>
          <a:prstGeom prst="rect">
            <a:avLst/>
          </a:prstGeom>
          <a:noFill/>
          <a:ln>
            <a:noFill/>
          </a:ln>
        </p:spPr>
        <p:txBody>
          <a:bodyPr anchorCtr="0" anchor="t" bIns="0" lIns="0" spcFirstLastPara="1" rIns="0" wrap="square" tIns="0">
            <a:spAutoFit/>
          </a:bodyPr>
          <a:lstStyle/>
          <a:p>
            <a:pPr indent="0" lvl="0" marL="0" marR="0" rtl="0" algn="l">
              <a:lnSpc>
                <a:spcPct val="116000"/>
              </a:lnSpc>
              <a:spcBef>
                <a:spcPts val="0"/>
              </a:spcBef>
              <a:spcAft>
                <a:spcPts val="0"/>
              </a:spcAft>
              <a:buClr>
                <a:srgbClr val="000000"/>
              </a:buClr>
              <a:buSzPts val="4500"/>
              <a:buFont typeface="Arial"/>
              <a:buNone/>
            </a:pPr>
            <a:r>
              <a:rPr b="1" i="0" lang="en-US" sz="4500" u="none" cap="none" strike="noStrike">
                <a:solidFill>
                  <a:srgbClr val="17365D"/>
                </a:solidFill>
                <a:latin typeface="Calibri"/>
                <a:ea typeface="Calibri"/>
                <a:cs typeface="Calibri"/>
                <a:sym typeface="Calibri"/>
              </a:rPr>
              <a:t>Dataset Description</a:t>
            </a:r>
            <a:endParaRPr b="0" i="0" sz="1400" u="none" cap="none" strike="noStrike">
              <a:solidFill>
                <a:srgbClr val="000000"/>
              </a:solidFill>
              <a:latin typeface="Arial"/>
              <a:ea typeface="Arial"/>
              <a:cs typeface="Arial"/>
              <a:sym typeface="Arial"/>
            </a:endParaRPr>
          </a:p>
        </p:txBody>
      </p:sp>
      <p:sp>
        <p:nvSpPr>
          <p:cNvPr id="116" name="Google Shape;116;p5"/>
          <p:cNvSpPr txBox="1"/>
          <p:nvPr/>
        </p:nvSpPr>
        <p:spPr>
          <a:xfrm>
            <a:off x="58941" y="2271960"/>
            <a:ext cx="2237216"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chemeClr val="dk2"/>
                </a:solidFill>
                <a:latin typeface="Calibri"/>
                <a:ea typeface="Calibri"/>
                <a:cs typeface="Calibri"/>
                <a:sym typeface="Calibri"/>
              </a:rPr>
              <a:t>V</a:t>
            </a:r>
            <a:r>
              <a:rPr b="0" i="0" lang="en-US" sz="4400" u="none" cap="none" strike="noStrike">
                <a:solidFill>
                  <a:srgbClr val="8CB3E3"/>
                </a:solidFill>
                <a:latin typeface="Calibri"/>
                <a:ea typeface="Calibri"/>
                <a:cs typeface="Calibri"/>
                <a:sym typeface="Calibri"/>
              </a:rPr>
              <a:t>OLUME</a:t>
            </a:r>
            <a:endParaRPr b="0" i="0" sz="1400" u="none" cap="none" strike="noStrike">
              <a:solidFill>
                <a:srgbClr val="000000"/>
              </a:solidFill>
              <a:latin typeface="Arial"/>
              <a:ea typeface="Arial"/>
              <a:cs typeface="Arial"/>
              <a:sym typeface="Arial"/>
            </a:endParaRPr>
          </a:p>
        </p:txBody>
      </p:sp>
      <p:sp>
        <p:nvSpPr>
          <p:cNvPr id="117" name="Google Shape;117;p5"/>
          <p:cNvSpPr txBox="1"/>
          <p:nvPr/>
        </p:nvSpPr>
        <p:spPr>
          <a:xfrm>
            <a:off x="3107740" y="2395070"/>
            <a:ext cx="138459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D0D0D"/>
                </a:solidFill>
                <a:highlight>
                  <a:srgbClr val="FFFFFF"/>
                </a:highlight>
                <a:latin typeface="Calibri"/>
                <a:ea typeface="Calibri"/>
                <a:cs typeface="Calibri"/>
                <a:sym typeface="Calibri"/>
              </a:rPr>
              <a:t> - Earnings reports/</a:t>
            </a:r>
            <a:r>
              <a:rPr lang="en-US" sz="2800">
                <a:solidFill>
                  <a:srgbClr val="0D0D0D"/>
                </a:solidFill>
                <a:highlight>
                  <a:srgbClr val="FFFFFF"/>
                </a:highlight>
                <a:latin typeface="Calibri"/>
                <a:ea typeface="Calibri"/>
                <a:cs typeface="Calibri"/>
                <a:sym typeface="Calibri"/>
              </a:rPr>
              <a:t>transcripts</a:t>
            </a:r>
            <a:r>
              <a:rPr b="0" i="0" lang="en-US" sz="2800" u="none" cap="none" strike="noStrike">
                <a:solidFill>
                  <a:srgbClr val="0D0D0D"/>
                </a:solidFill>
                <a:highlight>
                  <a:srgbClr val="FFFFFF"/>
                </a:highlight>
                <a:latin typeface="Calibri"/>
                <a:ea typeface="Calibri"/>
                <a:cs typeface="Calibri"/>
                <a:sym typeface="Calibri"/>
              </a:rPr>
              <a:t>, press releases, full-length articles from major financial news outlets, and stock performance data.</a:t>
            </a:r>
            <a:endParaRPr b="0" i="0" sz="2800" u="none" cap="none" strike="noStrike">
              <a:solidFill>
                <a:schemeClr val="dk1"/>
              </a:solidFill>
              <a:latin typeface="Calibri"/>
              <a:ea typeface="Calibri"/>
              <a:cs typeface="Calibri"/>
              <a:sym typeface="Calibri"/>
            </a:endParaRPr>
          </a:p>
        </p:txBody>
      </p:sp>
      <p:sp>
        <p:nvSpPr>
          <p:cNvPr id="118" name="Google Shape;118;p5"/>
          <p:cNvSpPr txBox="1"/>
          <p:nvPr/>
        </p:nvSpPr>
        <p:spPr>
          <a:xfrm>
            <a:off x="58941" y="3852680"/>
            <a:ext cx="2425344"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chemeClr val="dk2"/>
                </a:solidFill>
                <a:latin typeface="Calibri"/>
                <a:ea typeface="Calibri"/>
                <a:cs typeface="Calibri"/>
                <a:sym typeface="Calibri"/>
              </a:rPr>
              <a:t>V</a:t>
            </a:r>
            <a:r>
              <a:rPr b="0" i="0" lang="en-US" sz="4400" u="none" cap="none" strike="noStrike">
                <a:solidFill>
                  <a:srgbClr val="8CB3E3"/>
                </a:solidFill>
                <a:latin typeface="Calibri"/>
                <a:ea typeface="Calibri"/>
                <a:cs typeface="Calibri"/>
                <a:sym typeface="Calibri"/>
              </a:rPr>
              <a:t>ELOCITY</a:t>
            </a:r>
            <a:endParaRPr b="0" i="0" sz="1400" u="none" cap="none" strike="noStrike">
              <a:solidFill>
                <a:srgbClr val="000000"/>
              </a:solidFill>
              <a:latin typeface="Arial"/>
              <a:ea typeface="Arial"/>
              <a:cs typeface="Arial"/>
              <a:sym typeface="Arial"/>
            </a:endParaRPr>
          </a:p>
        </p:txBody>
      </p:sp>
      <p:sp>
        <p:nvSpPr>
          <p:cNvPr id="119" name="Google Shape;119;p5"/>
          <p:cNvSpPr txBox="1"/>
          <p:nvPr/>
        </p:nvSpPr>
        <p:spPr>
          <a:xfrm>
            <a:off x="3107740" y="3974527"/>
            <a:ext cx="1318260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D0D0D"/>
                </a:solidFill>
                <a:highlight>
                  <a:srgbClr val="FFFFFF"/>
                </a:highlight>
                <a:latin typeface="Calibri"/>
                <a:ea typeface="Calibri"/>
                <a:cs typeface="Calibri"/>
                <a:sym typeface="Calibri"/>
              </a:rPr>
              <a:t>- Data will be collected continuously as new financial reports are released and news articles are published.</a:t>
            </a:r>
            <a:endParaRPr b="0" i="0" sz="2800" u="none" cap="none" strike="noStrike">
              <a:solidFill>
                <a:schemeClr val="dk1"/>
              </a:solidFill>
              <a:latin typeface="Calibri"/>
              <a:ea typeface="Calibri"/>
              <a:cs typeface="Calibri"/>
              <a:sym typeface="Calibri"/>
            </a:endParaRPr>
          </a:p>
        </p:txBody>
      </p:sp>
      <p:sp>
        <p:nvSpPr>
          <p:cNvPr id="120" name="Google Shape;120;p5"/>
          <p:cNvSpPr txBox="1"/>
          <p:nvPr/>
        </p:nvSpPr>
        <p:spPr>
          <a:xfrm>
            <a:off x="58941" y="5377567"/>
            <a:ext cx="2121093"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chemeClr val="dk2"/>
                </a:solidFill>
                <a:latin typeface="Calibri"/>
                <a:ea typeface="Calibri"/>
                <a:cs typeface="Calibri"/>
                <a:sym typeface="Calibri"/>
              </a:rPr>
              <a:t>V</a:t>
            </a:r>
            <a:r>
              <a:rPr b="0" i="0" lang="en-US" sz="4400" u="none" cap="none" strike="noStrike">
                <a:solidFill>
                  <a:srgbClr val="8CB3E3"/>
                </a:solidFill>
                <a:latin typeface="Calibri"/>
                <a:ea typeface="Calibri"/>
                <a:cs typeface="Calibri"/>
                <a:sym typeface="Calibri"/>
              </a:rPr>
              <a:t>ARIETY</a:t>
            </a:r>
            <a:endParaRPr b="0" i="0" sz="1400" u="none" cap="none" strike="noStrike">
              <a:solidFill>
                <a:srgbClr val="000000"/>
              </a:solidFill>
              <a:latin typeface="Arial"/>
              <a:ea typeface="Arial"/>
              <a:cs typeface="Arial"/>
              <a:sym typeface="Arial"/>
            </a:endParaRPr>
          </a:p>
        </p:txBody>
      </p:sp>
      <p:sp>
        <p:nvSpPr>
          <p:cNvPr id="121" name="Google Shape;121;p5"/>
          <p:cNvSpPr txBox="1"/>
          <p:nvPr/>
        </p:nvSpPr>
        <p:spPr>
          <a:xfrm>
            <a:off x="3107740" y="5377567"/>
            <a:ext cx="13182600" cy="9543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D0D0D"/>
              </a:buClr>
              <a:buSzPts val="2800"/>
              <a:buFont typeface="Calibri"/>
              <a:buChar char="-"/>
            </a:pPr>
            <a:r>
              <a:rPr b="0" i="0" lang="en-US" sz="2800" u="none" cap="none" strike="noStrike">
                <a:solidFill>
                  <a:srgbClr val="0D0D0D"/>
                </a:solidFill>
                <a:highlight>
                  <a:srgbClr val="FFFFFF"/>
                </a:highlight>
                <a:latin typeface="Calibri"/>
                <a:ea typeface="Calibri"/>
                <a:cs typeface="Calibri"/>
                <a:sym typeface="Calibri"/>
              </a:rPr>
              <a:t>Text documents like news articles, reports and news releases from different sources and formats. Che</a:t>
            </a:r>
            <a:r>
              <a:rPr lang="en-US" sz="2800">
                <a:solidFill>
                  <a:srgbClr val="0D0D0D"/>
                </a:solidFill>
                <a:highlight>
                  <a:srgbClr val="FFFFFF"/>
                </a:highlight>
                <a:latin typeface="Calibri"/>
                <a:ea typeface="Calibri"/>
                <a:cs typeface="Calibri"/>
                <a:sym typeface="Calibri"/>
              </a:rPr>
              <a:t>vron and industry competitors will be included.</a:t>
            </a:r>
            <a:endParaRPr b="0" i="0" sz="1400" u="none" cap="none" strike="noStrike">
              <a:solidFill>
                <a:srgbClr val="000000"/>
              </a:solidFill>
              <a:latin typeface="Arial"/>
              <a:ea typeface="Arial"/>
              <a:cs typeface="Arial"/>
              <a:sym typeface="Arial"/>
            </a:endParaRPr>
          </a:p>
        </p:txBody>
      </p:sp>
      <p:sp>
        <p:nvSpPr>
          <p:cNvPr id="122" name="Google Shape;122;p5"/>
          <p:cNvSpPr txBox="1"/>
          <p:nvPr/>
        </p:nvSpPr>
        <p:spPr>
          <a:xfrm>
            <a:off x="58941" y="6958287"/>
            <a:ext cx="2418354"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chemeClr val="dk2"/>
                </a:solidFill>
                <a:latin typeface="Calibri"/>
                <a:ea typeface="Calibri"/>
                <a:cs typeface="Calibri"/>
                <a:sym typeface="Calibri"/>
              </a:rPr>
              <a:t>V</a:t>
            </a:r>
            <a:r>
              <a:rPr b="0" i="0" lang="en-US" sz="4400" u="none" cap="none" strike="noStrike">
                <a:solidFill>
                  <a:srgbClr val="8CB3E3"/>
                </a:solidFill>
                <a:latin typeface="Calibri"/>
                <a:ea typeface="Calibri"/>
                <a:cs typeface="Calibri"/>
                <a:sym typeface="Calibri"/>
              </a:rPr>
              <a:t>ERACITY</a:t>
            </a:r>
            <a:endParaRPr b="0" i="0" sz="1400" u="none" cap="none" strike="noStrike">
              <a:solidFill>
                <a:srgbClr val="000000"/>
              </a:solidFill>
              <a:latin typeface="Arial"/>
              <a:ea typeface="Arial"/>
              <a:cs typeface="Arial"/>
              <a:sym typeface="Arial"/>
            </a:endParaRPr>
          </a:p>
        </p:txBody>
      </p:sp>
      <p:sp>
        <p:nvSpPr>
          <p:cNvPr id="123" name="Google Shape;123;p5"/>
          <p:cNvSpPr txBox="1"/>
          <p:nvPr/>
        </p:nvSpPr>
        <p:spPr>
          <a:xfrm>
            <a:off x="3107740" y="7073158"/>
            <a:ext cx="13182600" cy="52322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D0D0D"/>
              </a:buClr>
              <a:buSzPts val="2800"/>
              <a:buFont typeface="Calibri"/>
              <a:buChar char="-"/>
            </a:pPr>
            <a:r>
              <a:rPr b="0" i="0" lang="en-US" sz="2800" u="none" cap="none" strike="noStrike">
                <a:solidFill>
                  <a:srgbClr val="0D0D0D"/>
                </a:solidFill>
                <a:highlight>
                  <a:srgbClr val="FFFFFF"/>
                </a:highlight>
                <a:latin typeface="Calibri"/>
                <a:ea typeface="Calibri"/>
                <a:cs typeface="Calibri"/>
                <a:sym typeface="Calibri"/>
              </a:rPr>
              <a:t>High reputable financial news outlets and direct corporate financial disclosures.</a:t>
            </a:r>
            <a:endParaRPr b="0" i="0" sz="2800" u="none" cap="none" strike="noStrike">
              <a:solidFill>
                <a:srgbClr val="0D0D0D"/>
              </a:solidFill>
              <a:highlight>
                <a:srgbClr val="FFFFFF"/>
              </a:highlight>
              <a:latin typeface="Calibri"/>
              <a:ea typeface="Calibri"/>
              <a:cs typeface="Calibri"/>
              <a:sym typeface="Calibri"/>
            </a:endParaRPr>
          </a:p>
        </p:txBody>
      </p:sp>
      <p:sp>
        <p:nvSpPr>
          <p:cNvPr id="124" name="Google Shape;124;p5"/>
          <p:cNvSpPr txBox="1"/>
          <p:nvPr/>
        </p:nvSpPr>
        <p:spPr>
          <a:xfrm>
            <a:off x="58941" y="8553796"/>
            <a:ext cx="1708225"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chemeClr val="dk2"/>
                </a:solidFill>
                <a:latin typeface="Calibri"/>
                <a:ea typeface="Calibri"/>
                <a:cs typeface="Calibri"/>
                <a:sym typeface="Calibri"/>
              </a:rPr>
              <a:t>V</a:t>
            </a:r>
            <a:r>
              <a:rPr b="0" i="0" lang="en-US" sz="4400" u="none" cap="none" strike="noStrike">
                <a:solidFill>
                  <a:srgbClr val="8CB3E3"/>
                </a:solidFill>
                <a:latin typeface="Calibri"/>
                <a:ea typeface="Calibri"/>
                <a:cs typeface="Calibri"/>
                <a:sym typeface="Calibri"/>
              </a:rPr>
              <a:t>ALUE</a:t>
            </a:r>
            <a:endParaRPr b="0" i="0" sz="1400" u="none" cap="none" strike="noStrike">
              <a:solidFill>
                <a:srgbClr val="000000"/>
              </a:solidFill>
              <a:latin typeface="Arial"/>
              <a:ea typeface="Arial"/>
              <a:cs typeface="Arial"/>
              <a:sym typeface="Arial"/>
            </a:endParaRPr>
          </a:p>
        </p:txBody>
      </p:sp>
      <p:sp>
        <p:nvSpPr>
          <p:cNvPr id="125" name="Google Shape;125;p5"/>
          <p:cNvSpPr txBox="1"/>
          <p:nvPr/>
        </p:nvSpPr>
        <p:spPr>
          <a:xfrm>
            <a:off x="3107740" y="8676906"/>
            <a:ext cx="13182600" cy="9543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D0D0D"/>
              </a:buClr>
              <a:buSzPts val="2800"/>
              <a:buFont typeface="Calibri"/>
              <a:buChar char="-"/>
            </a:pPr>
            <a:r>
              <a:rPr b="0" i="0" lang="en-US" sz="2800" u="none" cap="none" strike="noStrike">
                <a:solidFill>
                  <a:srgbClr val="0D0D0D"/>
                </a:solidFill>
                <a:highlight>
                  <a:srgbClr val="FFFFFF"/>
                </a:highlight>
                <a:latin typeface="Calibri"/>
                <a:ea typeface="Calibri"/>
                <a:cs typeface="Calibri"/>
                <a:sym typeface="Calibri"/>
              </a:rPr>
              <a:t>High valu</a:t>
            </a:r>
            <a:r>
              <a:rPr lang="en-US" sz="2800">
                <a:solidFill>
                  <a:srgbClr val="0D0D0D"/>
                </a:solidFill>
                <a:highlight>
                  <a:srgbClr val="FFFFFF"/>
                </a:highlight>
                <a:latin typeface="Calibri"/>
                <a:ea typeface="Calibri"/>
                <a:cs typeface="Calibri"/>
                <a:sym typeface="Calibri"/>
              </a:rPr>
              <a:t>e</a:t>
            </a:r>
            <a:r>
              <a:rPr b="0" i="0" lang="en-US" sz="2800" u="none" cap="none" strike="noStrike">
                <a:solidFill>
                  <a:srgbClr val="0D0D0D"/>
                </a:solidFill>
                <a:highlight>
                  <a:srgbClr val="FFFFFF"/>
                </a:highlight>
                <a:latin typeface="Calibri"/>
                <a:ea typeface="Calibri"/>
                <a:cs typeface="Calibri"/>
                <a:sym typeface="Calibri"/>
              </a:rPr>
              <a:t> as it provides deep insights into market sentiments, financial performance, and competitive positioning within the oil and gas industry.</a:t>
            </a:r>
            <a:endParaRPr b="0" i="0" sz="2800" u="none" cap="none" strike="noStrike">
              <a:solidFill>
                <a:srgbClr val="0D0D0D"/>
              </a:solidFill>
              <a:highlight>
                <a:srgbClr val="FFFFFF"/>
              </a:highlight>
              <a:latin typeface="Calibri"/>
              <a:ea typeface="Calibri"/>
              <a:cs typeface="Calibri"/>
              <a:sym typeface="Calibri"/>
            </a:endParaRPr>
          </a:p>
        </p:txBody>
      </p:sp>
      <p:cxnSp>
        <p:nvCxnSpPr>
          <p:cNvPr id="126" name="Google Shape;126;p5"/>
          <p:cNvCxnSpPr/>
          <p:nvPr/>
        </p:nvCxnSpPr>
        <p:spPr>
          <a:xfrm>
            <a:off x="2895600" y="2395070"/>
            <a:ext cx="0" cy="7235943"/>
          </a:xfrm>
          <a:prstGeom prst="straightConnector1">
            <a:avLst/>
          </a:prstGeom>
          <a:noFill/>
          <a:ln cap="flat" cmpd="sng" w="28575">
            <a:solidFill>
              <a:schemeClr val="dk2"/>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6"/>
          <p:cNvSpPr/>
          <p:nvPr/>
        </p:nvSpPr>
        <p:spPr>
          <a:xfrm>
            <a:off x="1" y="0"/>
            <a:ext cx="18294299" cy="569188"/>
          </a:xfrm>
          <a:custGeom>
            <a:rect b="b" l="l" r="r" t="t"/>
            <a:pathLst>
              <a:path extrusionOk="0" h="220402" w="5245677">
                <a:moveTo>
                  <a:pt x="0" y="0"/>
                </a:moveTo>
                <a:lnTo>
                  <a:pt x="5245677" y="0"/>
                </a:lnTo>
                <a:lnTo>
                  <a:pt x="5245677" y="220402"/>
                </a:lnTo>
                <a:lnTo>
                  <a:pt x="0" y="220402"/>
                </a:lnTo>
                <a:close/>
              </a:path>
            </a:pathLst>
          </a:custGeom>
          <a:solidFill>
            <a:srgbClr val="0020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 name="Google Shape;132;p6"/>
          <p:cNvSpPr txBox="1"/>
          <p:nvPr/>
        </p:nvSpPr>
        <p:spPr>
          <a:xfrm>
            <a:off x="203975" y="529950"/>
            <a:ext cx="4429500" cy="692700"/>
          </a:xfrm>
          <a:prstGeom prst="rect">
            <a:avLst/>
          </a:prstGeom>
          <a:noFill/>
          <a:ln>
            <a:noFill/>
          </a:ln>
        </p:spPr>
        <p:txBody>
          <a:bodyPr anchorCtr="0" anchor="t" bIns="0" lIns="0" spcFirstLastPara="1" rIns="0" wrap="square" tIns="0">
            <a:spAutoFit/>
          </a:bodyPr>
          <a:lstStyle/>
          <a:p>
            <a:pPr indent="0" lvl="0" marL="0" marR="0" rtl="0" algn="l">
              <a:lnSpc>
                <a:spcPct val="116000"/>
              </a:lnSpc>
              <a:spcBef>
                <a:spcPts val="0"/>
              </a:spcBef>
              <a:spcAft>
                <a:spcPts val="0"/>
              </a:spcAft>
              <a:buClr>
                <a:srgbClr val="000000"/>
              </a:buClr>
              <a:buSzPts val="4500"/>
              <a:buFont typeface="Arial"/>
              <a:buNone/>
            </a:pPr>
            <a:r>
              <a:rPr b="1" i="0" lang="en-US" sz="4500" u="none" cap="none" strike="noStrike">
                <a:solidFill>
                  <a:srgbClr val="17365D"/>
                </a:solidFill>
                <a:latin typeface="Calibri"/>
                <a:ea typeface="Calibri"/>
                <a:cs typeface="Calibri"/>
                <a:sym typeface="Calibri"/>
              </a:rPr>
              <a:t>Dataset </a:t>
            </a:r>
            <a:r>
              <a:rPr b="1" lang="en-US" sz="4500">
                <a:solidFill>
                  <a:srgbClr val="17365D"/>
                </a:solidFill>
                <a:latin typeface="Calibri"/>
                <a:ea typeface="Calibri"/>
                <a:cs typeface="Calibri"/>
                <a:sym typeface="Calibri"/>
              </a:rPr>
              <a:t>Examples:</a:t>
            </a:r>
            <a:endParaRPr b="0" i="0" sz="1400" u="none" cap="none" strike="noStrike">
              <a:solidFill>
                <a:srgbClr val="000000"/>
              </a:solidFill>
              <a:latin typeface="Arial"/>
              <a:ea typeface="Arial"/>
              <a:cs typeface="Arial"/>
              <a:sym typeface="Arial"/>
            </a:endParaRPr>
          </a:p>
        </p:txBody>
      </p:sp>
      <p:pic>
        <p:nvPicPr>
          <p:cNvPr id="133" name="Google Shape;133;p6"/>
          <p:cNvPicPr preferRelativeResize="0"/>
          <p:nvPr/>
        </p:nvPicPr>
        <p:blipFill>
          <a:blip r:embed="rId3">
            <a:alphaModFix/>
          </a:blip>
          <a:stretch>
            <a:fillRect/>
          </a:stretch>
        </p:blipFill>
        <p:spPr>
          <a:xfrm>
            <a:off x="461750" y="1616074"/>
            <a:ext cx="4917423" cy="2110393"/>
          </a:xfrm>
          <a:prstGeom prst="rect">
            <a:avLst/>
          </a:prstGeom>
          <a:noFill/>
          <a:ln>
            <a:noFill/>
          </a:ln>
        </p:spPr>
      </p:pic>
      <p:pic>
        <p:nvPicPr>
          <p:cNvPr id="134" name="Google Shape;134;p6"/>
          <p:cNvPicPr preferRelativeResize="0"/>
          <p:nvPr/>
        </p:nvPicPr>
        <p:blipFill>
          <a:blip r:embed="rId4">
            <a:alphaModFix/>
          </a:blip>
          <a:stretch>
            <a:fillRect/>
          </a:stretch>
        </p:blipFill>
        <p:spPr>
          <a:xfrm>
            <a:off x="5859923" y="935375"/>
            <a:ext cx="2880524" cy="3829274"/>
          </a:xfrm>
          <a:prstGeom prst="rect">
            <a:avLst/>
          </a:prstGeom>
          <a:noFill/>
          <a:ln>
            <a:noFill/>
          </a:ln>
        </p:spPr>
      </p:pic>
      <p:sp>
        <p:nvSpPr>
          <p:cNvPr id="135" name="Google Shape;135;p6"/>
          <p:cNvSpPr txBox="1"/>
          <p:nvPr/>
        </p:nvSpPr>
        <p:spPr>
          <a:xfrm>
            <a:off x="13929301" y="9971100"/>
            <a:ext cx="45720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2800"/>
              <a:buFont typeface="Calibri"/>
              <a:buNone/>
            </a:pPr>
            <a:r>
              <a:rPr b="1" lang="en-US" sz="1500">
                <a:solidFill>
                  <a:srgbClr val="002060"/>
                </a:solidFill>
                <a:latin typeface="Calibri"/>
                <a:ea typeface="Calibri"/>
                <a:cs typeface="Calibri"/>
                <a:sym typeface="Calibri"/>
              </a:rPr>
              <a:t>*All data compiled from </a:t>
            </a:r>
            <a:r>
              <a:rPr b="1" lang="en-US" sz="1500">
                <a:solidFill>
                  <a:srgbClr val="002060"/>
                </a:solidFill>
                <a:latin typeface="Calibri"/>
                <a:ea typeface="Calibri"/>
                <a:cs typeface="Calibri"/>
                <a:sym typeface="Calibri"/>
              </a:rPr>
              <a:t>Public</a:t>
            </a:r>
            <a:r>
              <a:rPr b="1" lang="en-US" sz="1500">
                <a:solidFill>
                  <a:srgbClr val="002060"/>
                </a:solidFill>
                <a:latin typeface="Calibri"/>
                <a:ea typeface="Calibri"/>
                <a:cs typeface="Calibri"/>
                <a:sym typeface="Calibri"/>
              </a:rPr>
              <a:t> data sources*</a:t>
            </a:r>
            <a:endParaRPr b="0" i="0" sz="1500" u="none" cap="none" strike="noStrike">
              <a:solidFill>
                <a:srgbClr val="000000"/>
              </a:solidFill>
              <a:latin typeface="Arial"/>
              <a:ea typeface="Arial"/>
              <a:cs typeface="Arial"/>
              <a:sym typeface="Arial"/>
            </a:endParaRPr>
          </a:p>
        </p:txBody>
      </p:sp>
      <p:sp>
        <p:nvSpPr>
          <p:cNvPr id="136" name="Google Shape;136;p6"/>
          <p:cNvSpPr txBox="1"/>
          <p:nvPr/>
        </p:nvSpPr>
        <p:spPr>
          <a:xfrm>
            <a:off x="684739" y="3785125"/>
            <a:ext cx="457200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2800"/>
              <a:buFont typeface="Calibri"/>
              <a:buNone/>
            </a:pPr>
            <a:r>
              <a:rPr b="1" lang="en-US" sz="2200">
                <a:solidFill>
                  <a:srgbClr val="002060"/>
                </a:solidFill>
                <a:latin typeface="Calibri"/>
                <a:ea typeface="Calibri"/>
                <a:cs typeface="Calibri"/>
                <a:sym typeface="Calibri"/>
              </a:rPr>
              <a:t>Rice Resources</a:t>
            </a:r>
            <a:endParaRPr b="0" i="0" sz="2200" u="none" cap="none" strike="noStrike">
              <a:solidFill>
                <a:srgbClr val="000000"/>
              </a:solidFill>
              <a:latin typeface="Arial"/>
              <a:ea typeface="Arial"/>
              <a:cs typeface="Arial"/>
              <a:sym typeface="Arial"/>
            </a:endParaRPr>
          </a:p>
        </p:txBody>
      </p:sp>
      <p:sp>
        <p:nvSpPr>
          <p:cNvPr id="137" name="Google Shape;137;p6"/>
          <p:cNvSpPr txBox="1"/>
          <p:nvPr/>
        </p:nvSpPr>
        <p:spPr>
          <a:xfrm>
            <a:off x="5535976" y="4678250"/>
            <a:ext cx="666450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2800"/>
              <a:buFont typeface="Calibri"/>
              <a:buNone/>
            </a:pPr>
            <a:r>
              <a:rPr b="1" lang="en-US" sz="2200">
                <a:solidFill>
                  <a:srgbClr val="002060"/>
                </a:solidFill>
                <a:latin typeface="Calibri"/>
                <a:ea typeface="Calibri"/>
                <a:cs typeface="Calibri"/>
                <a:sym typeface="Calibri"/>
              </a:rPr>
              <a:t>S&amp;P Global Net Advantage: Analyst Reports</a:t>
            </a:r>
            <a:endParaRPr b="1" sz="2200">
              <a:solidFill>
                <a:srgbClr val="002060"/>
              </a:solidFill>
              <a:latin typeface="Calibri"/>
              <a:ea typeface="Calibri"/>
              <a:cs typeface="Calibri"/>
              <a:sym typeface="Calibri"/>
            </a:endParaRPr>
          </a:p>
        </p:txBody>
      </p:sp>
      <p:pic>
        <p:nvPicPr>
          <p:cNvPr id="138" name="Google Shape;138;p6"/>
          <p:cNvPicPr preferRelativeResize="0"/>
          <p:nvPr/>
        </p:nvPicPr>
        <p:blipFill>
          <a:blip r:embed="rId5">
            <a:alphaModFix/>
          </a:blip>
          <a:stretch>
            <a:fillRect/>
          </a:stretch>
        </p:blipFill>
        <p:spPr>
          <a:xfrm>
            <a:off x="8827450" y="935375"/>
            <a:ext cx="3160561" cy="3829274"/>
          </a:xfrm>
          <a:prstGeom prst="rect">
            <a:avLst/>
          </a:prstGeom>
          <a:noFill/>
          <a:ln>
            <a:noFill/>
          </a:ln>
        </p:spPr>
      </p:pic>
      <p:sp>
        <p:nvSpPr>
          <p:cNvPr id="139" name="Google Shape;139;p6"/>
          <p:cNvSpPr txBox="1"/>
          <p:nvPr/>
        </p:nvSpPr>
        <p:spPr>
          <a:xfrm>
            <a:off x="13021363" y="7038650"/>
            <a:ext cx="430110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2800"/>
              <a:buFont typeface="Calibri"/>
              <a:buNone/>
            </a:pPr>
            <a:r>
              <a:rPr b="1" lang="en-US" sz="2200">
                <a:solidFill>
                  <a:srgbClr val="002060"/>
                </a:solidFill>
                <a:latin typeface="Calibri"/>
                <a:ea typeface="Calibri"/>
                <a:cs typeface="Calibri"/>
                <a:sym typeface="Calibri"/>
              </a:rPr>
              <a:t>ProQuest: News Articles</a:t>
            </a:r>
            <a:endParaRPr b="1" sz="2200">
              <a:solidFill>
                <a:srgbClr val="002060"/>
              </a:solidFill>
              <a:latin typeface="Calibri"/>
              <a:ea typeface="Calibri"/>
              <a:cs typeface="Calibri"/>
              <a:sym typeface="Calibri"/>
            </a:endParaRPr>
          </a:p>
        </p:txBody>
      </p:sp>
      <p:sp>
        <p:nvSpPr>
          <p:cNvPr id="140" name="Google Shape;140;p6"/>
          <p:cNvSpPr txBox="1"/>
          <p:nvPr/>
        </p:nvSpPr>
        <p:spPr>
          <a:xfrm>
            <a:off x="769913" y="8091425"/>
            <a:ext cx="430110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2800"/>
              <a:buFont typeface="Calibri"/>
              <a:buNone/>
            </a:pPr>
            <a:r>
              <a:rPr b="1" lang="en-US" sz="2200">
                <a:solidFill>
                  <a:srgbClr val="002060"/>
                </a:solidFill>
                <a:latin typeface="Calibri"/>
                <a:ea typeface="Calibri"/>
                <a:cs typeface="Calibri"/>
                <a:sym typeface="Calibri"/>
              </a:rPr>
              <a:t>Earnings Calls Transcripts</a:t>
            </a:r>
            <a:endParaRPr b="1" sz="2200">
              <a:solidFill>
                <a:srgbClr val="002060"/>
              </a:solidFill>
              <a:latin typeface="Calibri"/>
              <a:ea typeface="Calibri"/>
              <a:cs typeface="Calibri"/>
              <a:sym typeface="Calibri"/>
            </a:endParaRPr>
          </a:p>
        </p:txBody>
      </p:sp>
      <p:sp>
        <p:nvSpPr>
          <p:cNvPr id="141" name="Google Shape;141;p6"/>
          <p:cNvSpPr txBox="1"/>
          <p:nvPr/>
        </p:nvSpPr>
        <p:spPr>
          <a:xfrm>
            <a:off x="6636275" y="8363125"/>
            <a:ext cx="430110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2800"/>
              <a:buFont typeface="Calibri"/>
              <a:buNone/>
            </a:pPr>
            <a:r>
              <a:rPr b="1" lang="en-US" sz="2200">
                <a:solidFill>
                  <a:srgbClr val="002060"/>
                </a:solidFill>
                <a:latin typeface="Calibri"/>
                <a:ea typeface="Calibri"/>
                <a:cs typeface="Calibri"/>
                <a:sym typeface="Calibri"/>
              </a:rPr>
              <a:t>Yahoo Finance: </a:t>
            </a:r>
            <a:r>
              <a:rPr b="1" lang="en-US" sz="2200">
                <a:solidFill>
                  <a:srgbClr val="002060"/>
                </a:solidFill>
                <a:latin typeface="Calibri"/>
                <a:ea typeface="Calibri"/>
                <a:cs typeface="Calibri"/>
                <a:sym typeface="Calibri"/>
              </a:rPr>
              <a:t>Stock</a:t>
            </a:r>
            <a:r>
              <a:rPr b="1" lang="en-US" sz="2200">
                <a:solidFill>
                  <a:srgbClr val="002060"/>
                </a:solidFill>
                <a:latin typeface="Calibri"/>
                <a:ea typeface="Calibri"/>
                <a:cs typeface="Calibri"/>
                <a:sym typeface="Calibri"/>
              </a:rPr>
              <a:t> Performance </a:t>
            </a:r>
            <a:endParaRPr b="1" sz="2200">
              <a:solidFill>
                <a:srgbClr val="002060"/>
              </a:solidFill>
              <a:latin typeface="Calibri"/>
              <a:ea typeface="Calibri"/>
              <a:cs typeface="Calibri"/>
              <a:sym typeface="Calibri"/>
            </a:endParaRPr>
          </a:p>
        </p:txBody>
      </p:sp>
      <p:sp>
        <p:nvSpPr>
          <p:cNvPr id="142" name="Google Shape;142;p6"/>
          <p:cNvSpPr txBox="1"/>
          <p:nvPr/>
        </p:nvSpPr>
        <p:spPr>
          <a:xfrm>
            <a:off x="6717675" y="4998063"/>
            <a:ext cx="4301100" cy="392400"/>
          </a:xfrm>
          <a:prstGeom prst="rect">
            <a:avLst/>
          </a:prstGeom>
          <a:noFill/>
          <a:ln>
            <a:noFill/>
          </a:ln>
        </p:spPr>
        <p:txBody>
          <a:bodyPr anchorCtr="0" anchor="t" bIns="91425" lIns="91425" spcFirstLastPara="1" rIns="91425" wrap="square" tIns="91425">
            <a:spAutoFit/>
          </a:bodyPr>
          <a:lstStyle/>
          <a:p>
            <a:pPr indent="-228600" lvl="0" marL="457200" rtl="0" algn="l">
              <a:lnSpc>
                <a:spcPct val="155560"/>
              </a:lnSpc>
              <a:spcBef>
                <a:spcPts val="0"/>
              </a:spcBef>
              <a:spcAft>
                <a:spcPts val="0"/>
              </a:spcAft>
              <a:buClr>
                <a:srgbClr val="505151"/>
              </a:buClr>
              <a:buSzPts val="1350"/>
              <a:buNone/>
            </a:pPr>
            <a:r>
              <a:rPr lang="en-US" sz="1350" u="sng">
                <a:solidFill>
                  <a:srgbClr val="005596"/>
                </a:solidFill>
                <a:hlinkClick r:id="rId6">
                  <a:extLst>
                    <a:ext uri="{A12FA001-AC4F-418D-AE19-62706E023703}">
                      <ahyp:hlinkClr val="tx"/>
                    </a:ext>
                  </a:extLst>
                </a:hlinkClick>
              </a:rPr>
              <a:t>Standard &amp; Poor’s Global NetAdvantage</a:t>
            </a:r>
            <a:endParaRPr sz="1350" u="sng">
              <a:solidFill>
                <a:srgbClr val="005596"/>
              </a:solidFill>
            </a:endParaRPr>
          </a:p>
        </p:txBody>
      </p:sp>
      <p:sp>
        <p:nvSpPr>
          <p:cNvPr id="143" name="Google Shape;143;p6"/>
          <p:cNvSpPr txBox="1"/>
          <p:nvPr/>
        </p:nvSpPr>
        <p:spPr>
          <a:xfrm>
            <a:off x="13671925" y="7317050"/>
            <a:ext cx="3000000" cy="392400"/>
          </a:xfrm>
          <a:prstGeom prst="rect">
            <a:avLst/>
          </a:prstGeom>
          <a:noFill/>
          <a:ln>
            <a:noFill/>
          </a:ln>
        </p:spPr>
        <p:txBody>
          <a:bodyPr anchorCtr="0" anchor="t" bIns="91425" lIns="91425" spcFirstLastPara="1" rIns="91425" wrap="square" tIns="91425">
            <a:spAutoFit/>
          </a:bodyPr>
          <a:lstStyle/>
          <a:p>
            <a:pPr indent="-228600" lvl="0" marL="457200" rtl="0" algn="l">
              <a:lnSpc>
                <a:spcPct val="155560"/>
              </a:lnSpc>
              <a:spcBef>
                <a:spcPts val="0"/>
              </a:spcBef>
              <a:spcAft>
                <a:spcPts val="0"/>
              </a:spcAft>
              <a:buClr>
                <a:srgbClr val="505151"/>
              </a:buClr>
              <a:buSzPts val="1350"/>
              <a:buNone/>
            </a:pPr>
            <a:r>
              <a:rPr lang="en-US" sz="1350" u="sng">
                <a:solidFill>
                  <a:srgbClr val="005596"/>
                </a:solidFill>
                <a:hlinkClick r:id="rId7">
                  <a:extLst>
                    <a:ext uri="{A12FA001-AC4F-418D-AE19-62706E023703}">
                      <ahyp:hlinkClr val="tx"/>
                    </a:ext>
                  </a:extLst>
                </a:hlinkClick>
              </a:rPr>
              <a:t>ProQuest One Business</a:t>
            </a:r>
            <a:endParaRPr sz="1350" u="sng">
              <a:solidFill>
                <a:srgbClr val="005596"/>
              </a:solidFill>
            </a:endParaRPr>
          </a:p>
        </p:txBody>
      </p:sp>
      <p:pic>
        <p:nvPicPr>
          <p:cNvPr id="144" name="Google Shape;144;p6"/>
          <p:cNvPicPr preferRelativeResize="0"/>
          <p:nvPr/>
        </p:nvPicPr>
        <p:blipFill>
          <a:blip r:embed="rId8">
            <a:alphaModFix/>
          </a:blip>
          <a:stretch>
            <a:fillRect/>
          </a:stretch>
        </p:blipFill>
        <p:spPr>
          <a:xfrm>
            <a:off x="1420463" y="4546462"/>
            <a:ext cx="3000000" cy="3544963"/>
          </a:xfrm>
          <a:prstGeom prst="rect">
            <a:avLst/>
          </a:prstGeom>
          <a:noFill/>
          <a:ln>
            <a:noFill/>
          </a:ln>
        </p:spPr>
      </p:pic>
      <p:sp>
        <p:nvSpPr>
          <p:cNvPr id="145" name="Google Shape;145;p6"/>
          <p:cNvSpPr txBox="1"/>
          <p:nvPr/>
        </p:nvSpPr>
        <p:spPr>
          <a:xfrm>
            <a:off x="1972950" y="8421950"/>
            <a:ext cx="1995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9"/>
              </a:rPr>
              <a:t>Net Advantage Earnings</a:t>
            </a:r>
            <a:endParaRPr/>
          </a:p>
        </p:txBody>
      </p:sp>
      <p:sp>
        <p:nvSpPr>
          <p:cNvPr id="146" name="Google Shape;146;p6"/>
          <p:cNvSpPr txBox="1"/>
          <p:nvPr/>
        </p:nvSpPr>
        <p:spPr>
          <a:xfrm>
            <a:off x="-200300" y="9774150"/>
            <a:ext cx="430110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2800"/>
              <a:buFont typeface="Calibri"/>
              <a:buNone/>
            </a:pPr>
            <a:r>
              <a:rPr b="1" lang="en-US" sz="2200">
                <a:solidFill>
                  <a:srgbClr val="FF0000"/>
                </a:solidFill>
                <a:latin typeface="Calibri"/>
                <a:ea typeface="Calibri"/>
                <a:cs typeface="Calibri"/>
                <a:sym typeface="Calibri"/>
              </a:rPr>
              <a:t>Data Range: 2019-Current</a:t>
            </a:r>
            <a:endParaRPr b="1" sz="2200">
              <a:solidFill>
                <a:srgbClr val="FF0000"/>
              </a:solidFill>
              <a:latin typeface="Calibri"/>
              <a:ea typeface="Calibri"/>
              <a:cs typeface="Calibri"/>
              <a:sym typeface="Calibri"/>
            </a:endParaRPr>
          </a:p>
        </p:txBody>
      </p:sp>
      <p:pic>
        <p:nvPicPr>
          <p:cNvPr id="147" name="Google Shape;147;p6"/>
          <p:cNvPicPr preferRelativeResize="0"/>
          <p:nvPr/>
        </p:nvPicPr>
        <p:blipFill>
          <a:blip r:embed="rId10">
            <a:alphaModFix/>
          </a:blip>
          <a:stretch>
            <a:fillRect/>
          </a:stretch>
        </p:blipFill>
        <p:spPr>
          <a:xfrm>
            <a:off x="12713200" y="1007100"/>
            <a:ext cx="4917423" cy="2146539"/>
          </a:xfrm>
          <a:prstGeom prst="rect">
            <a:avLst/>
          </a:prstGeom>
          <a:noFill/>
          <a:ln>
            <a:noFill/>
          </a:ln>
        </p:spPr>
      </p:pic>
      <p:pic>
        <p:nvPicPr>
          <p:cNvPr id="148" name="Google Shape;148;p6"/>
          <p:cNvPicPr preferRelativeResize="0"/>
          <p:nvPr/>
        </p:nvPicPr>
        <p:blipFill>
          <a:blip r:embed="rId11">
            <a:alphaModFix/>
          </a:blip>
          <a:stretch>
            <a:fillRect/>
          </a:stretch>
        </p:blipFill>
        <p:spPr>
          <a:xfrm>
            <a:off x="12713200" y="3153650"/>
            <a:ext cx="4917425" cy="3961201"/>
          </a:xfrm>
          <a:prstGeom prst="rect">
            <a:avLst/>
          </a:prstGeom>
          <a:noFill/>
          <a:ln>
            <a:noFill/>
          </a:ln>
        </p:spPr>
      </p:pic>
      <p:pic>
        <p:nvPicPr>
          <p:cNvPr id="149" name="Google Shape;149;p6"/>
          <p:cNvPicPr preferRelativeResize="0"/>
          <p:nvPr/>
        </p:nvPicPr>
        <p:blipFill>
          <a:blip r:embed="rId12">
            <a:alphaModFix/>
          </a:blip>
          <a:stretch>
            <a:fillRect/>
          </a:stretch>
        </p:blipFill>
        <p:spPr>
          <a:xfrm>
            <a:off x="6173650" y="5623900"/>
            <a:ext cx="5244602" cy="2700976"/>
          </a:xfrm>
          <a:prstGeom prst="rect">
            <a:avLst/>
          </a:prstGeom>
          <a:noFill/>
          <a:ln>
            <a:noFill/>
          </a:ln>
        </p:spPr>
      </p:pic>
      <p:sp>
        <p:nvSpPr>
          <p:cNvPr id="150" name="Google Shape;150;p6"/>
          <p:cNvSpPr txBox="1"/>
          <p:nvPr/>
        </p:nvSpPr>
        <p:spPr>
          <a:xfrm>
            <a:off x="13162075" y="7996825"/>
            <a:ext cx="39786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2800"/>
              <a:buFont typeface="Calibri"/>
              <a:buNone/>
            </a:pPr>
            <a:r>
              <a:rPr b="1" lang="en-US" sz="2200">
                <a:solidFill>
                  <a:schemeClr val="dk2"/>
                </a:solidFill>
                <a:latin typeface="Calibri"/>
                <a:ea typeface="Calibri"/>
                <a:cs typeface="Calibri"/>
                <a:sym typeface="Calibri"/>
              </a:rPr>
              <a:t>Data Formats:</a:t>
            </a:r>
            <a:endParaRPr b="1" sz="2200">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2060"/>
              </a:buClr>
              <a:buSzPts val="2800"/>
              <a:buFont typeface="Calibri"/>
              <a:buNone/>
            </a:pPr>
            <a:r>
              <a:rPr lang="en-US" sz="2200">
                <a:solidFill>
                  <a:srgbClr val="4A7DBA"/>
                </a:solidFill>
                <a:latin typeface="Calibri"/>
                <a:ea typeface="Calibri"/>
                <a:cs typeface="Calibri"/>
                <a:sym typeface="Calibri"/>
              </a:rPr>
              <a:t>PDF</a:t>
            </a:r>
            <a:endParaRPr sz="2200">
              <a:solidFill>
                <a:srgbClr val="4A7DBA"/>
              </a:solidFill>
              <a:latin typeface="Calibri"/>
              <a:ea typeface="Calibri"/>
              <a:cs typeface="Calibri"/>
              <a:sym typeface="Calibri"/>
            </a:endParaRPr>
          </a:p>
          <a:p>
            <a:pPr indent="0" lvl="0" marL="0" marR="0" rtl="0" algn="ctr">
              <a:lnSpc>
                <a:spcPct val="100000"/>
              </a:lnSpc>
              <a:spcBef>
                <a:spcPts val="0"/>
              </a:spcBef>
              <a:spcAft>
                <a:spcPts val="0"/>
              </a:spcAft>
              <a:buClr>
                <a:srgbClr val="002060"/>
              </a:buClr>
              <a:buSzPts val="2800"/>
              <a:buFont typeface="Calibri"/>
              <a:buNone/>
            </a:pPr>
            <a:r>
              <a:rPr lang="en-US" sz="2200">
                <a:solidFill>
                  <a:srgbClr val="4A7DBA"/>
                </a:solidFill>
                <a:latin typeface="Calibri"/>
                <a:ea typeface="Calibri"/>
                <a:cs typeface="Calibri"/>
                <a:sym typeface="Calibri"/>
              </a:rPr>
              <a:t>URL /HTML</a:t>
            </a:r>
            <a:endParaRPr sz="2200">
              <a:solidFill>
                <a:srgbClr val="4A7DBA"/>
              </a:solidFill>
              <a:latin typeface="Calibri"/>
              <a:ea typeface="Calibri"/>
              <a:cs typeface="Calibri"/>
              <a:sym typeface="Calibri"/>
            </a:endParaRPr>
          </a:p>
          <a:p>
            <a:pPr indent="0" lvl="0" marL="0" marR="0" rtl="0" algn="ctr">
              <a:lnSpc>
                <a:spcPct val="100000"/>
              </a:lnSpc>
              <a:spcBef>
                <a:spcPts val="0"/>
              </a:spcBef>
              <a:spcAft>
                <a:spcPts val="0"/>
              </a:spcAft>
              <a:buClr>
                <a:srgbClr val="002060"/>
              </a:buClr>
              <a:buSzPts val="2800"/>
              <a:buFont typeface="Calibri"/>
              <a:buNone/>
            </a:pPr>
            <a:r>
              <a:rPr lang="en-US" sz="2200">
                <a:solidFill>
                  <a:srgbClr val="4A7DBA"/>
                </a:solidFill>
                <a:latin typeface="Calibri"/>
                <a:ea typeface="Calibri"/>
                <a:cs typeface="Calibri"/>
                <a:sym typeface="Calibri"/>
              </a:rPr>
              <a:t>Tabular</a:t>
            </a:r>
            <a:endParaRPr sz="2200">
              <a:solidFill>
                <a:srgbClr val="4A7DBA"/>
              </a:solidFill>
              <a:latin typeface="Calibri"/>
              <a:ea typeface="Calibri"/>
              <a:cs typeface="Calibri"/>
              <a:sym typeface="Calibri"/>
            </a:endParaRPr>
          </a:p>
        </p:txBody>
      </p:sp>
      <p:sp>
        <p:nvSpPr>
          <p:cNvPr id="151" name="Google Shape;151;p6"/>
          <p:cNvSpPr txBox="1"/>
          <p:nvPr/>
        </p:nvSpPr>
        <p:spPr>
          <a:xfrm>
            <a:off x="4758125" y="9774150"/>
            <a:ext cx="746010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2800"/>
              <a:buFont typeface="Calibri"/>
              <a:buNone/>
            </a:pPr>
            <a:r>
              <a:rPr b="1" lang="en-US" sz="2200">
                <a:solidFill>
                  <a:srgbClr val="FF0000"/>
                </a:solidFill>
                <a:latin typeface="Calibri"/>
                <a:ea typeface="Calibri"/>
                <a:cs typeface="Calibri"/>
                <a:sym typeface="Calibri"/>
              </a:rPr>
              <a:t>Compile all data </a:t>
            </a:r>
            <a:r>
              <a:rPr b="1" lang="en-US" sz="2200">
                <a:solidFill>
                  <a:srgbClr val="FF0000"/>
                </a:solidFill>
                <a:latin typeface="Calibri"/>
                <a:ea typeface="Calibri"/>
                <a:cs typeface="Calibri"/>
                <a:sym typeface="Calibri"/>
              </a:rPr>
              <a:t>sources</a:t>
            </a:r>
            <a:r>
              <a:rPr b="1" lang="en-US" sz="2200">
                <a:solidFill>
                  <a:srgbClr val="FF0000"/>
                </a:solidFill>
                <a:latin typeface="Calibri"/>
                <a:ea typeface="Calibri"/>
                <a:cs typeface="Calibri"/>
                <a:sym typeface="Calibri"/>
              </a:rPr>
              <a:t> to .csv format for cleaning/exploring</a:t>
            </a:r>
            <a:endParaRPr b="1" sz="2200">
              <a:solidFill>
                <a:srgbClr val="FF0000"/>
              </a:solidFill>
              <a:latin typeface="Calibri"/>
              <a:ea typeface="Calibri"/>
              <a:cs typeface="Calibri"/>
              <a:sym typeface="Calibri"/>
            </a:endParaRPr>
          </a:p>
        </p:txBody>
      </p:sp>
      <p:sp>
        <p:nvSpPr>
          <p:cNvPr id="152" name="Google Shape;152;p6"/>
          <p:cNvSpPr/>
          <p:nvPr/>
        </p:nvSpPr>
        <p:spPr>
          <a:xfrm>
            <a:off x="779525" y="4501125"/>
            <a:ext cx="3978600" cy="4313100"/>
          </a:xfrm>
          <a:prstGeom prst="roundRect">
            <a:avLst>
              <a:gd fmla="val 16667" name="adj"/>
            </a:avLst>
          </a:prstGeom>
          <a:no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2"/>
              </a:solidFill>
              <a:latin typeface="Calibri"/>
              <a:ea typeface="Calibri"/>
              <a:cs typeface="Calibri"/>
              <a:sym typeface="Calibri"/>
            </a:endParaRPr>
          </a:p>
        </p:txBody>
      </p:sp>
      <p:sp>
        <p:nvSpPr>
          <p:cNvPr id="153" name="Google Shape;153;p6"/>
          <p:cNvSpPr/>
          <p:nvPr/>
        </p:nvSpPr>
        <p:spPr>
          <a:xfrm>
            <a:off x="268175" y="1616075"/>
            <a:ext cx="5244600" cy="2599800"/>
          </a:xfrm>
          <a:prstGeom prst="roundRect">
            <a:avLst>
              <a:gd fmla="val 16667" name="adj"/>
            </a:avLst>
          </a:prstGeom>
          <a:no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2"/>
              </a:solidFill>
              <a:latin typeface="Calibri"/>
              <a:ea typeface="Calibri"/>
              <a:cs typeface="Calibri"/>
              <a:sym typeface="Calibri"/>
            </a:endParaRPr>
          </a:p>
        </p:txBody>
      </p:sp>
      <p:sp>
        <p:nvSpPr>
          <p:cNvPr id="154" name="Google Shape;154;p6"/>
          <p:cNvSpPr/>
          <p:nvPr/>
        </p:nvSpPr>
        <p:spPr>
          <a:xfrm>
            <a:off x="5651925" y="747975"/>
            <a:ext cx="6432600" cy="4642500"/>
          </a:xfrm>
          <a:prstGeom prst="roundRect">
            <a:avLst>
              <a:gd fmla="val 16667" name="adj"/>
            </a:avLst>
          </a:prstGeom>
          <a:no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2"/>
              </a:solidFill>
              <a:latin typeface="Calibri"/>
              <a:ea typeface="Calibri"/>
              <a:cs typeface="Calibri"/>
              <a:sym typeface="Calibri"/>
            </a:endParaRPr>
          </a:p>
        </p:txBody>
      </p:sp>
      <p:sp>
        <p:nvSpPr>
          <p:cNvPr id="155" name="Google Shape;155;p6"/>
          <p:cNvSpPr/>
          <p:nvPr/>
        </p:nvSpPr>
        <p:spPr>
          <a:xfrm>
            <a:off x="5535975" y="5623900"/>
            <a:ext cx="6548400" cy="3190500"/>
          </a:xfrm>
          <a:prstGeom prst="roundRect">
            <a:avLst>
              <a:gd fmla="val 16667" name="adj"/>
            </a:avLst>
          </a:prstGeom>
          <a:no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2"/>
              </a:solidFill>
              <a:latin typeface="Calibri"/>
              <a:ea typeface="Calibri"/>
              <a:cs typeface="Calibri"/>
              <a:sym typeface="Calibri"/>
            </a:endParaRPr>
          </a:p>
        </p:txBody>
      </p:sp>
      <p:sp>
        <p:nvSpPr>
          <p:cNvPr id="156" name="Google Shape;156;p6"/>
          <p:cNvSpPr/>
          <p:nvPr/>
        </p:nvSpPr>
        <p:spPr>
          <a:xfrm>
            <a:off x="12371875" y="747975"/>
            <a:ext cx="5559000" cy="6961500"/>
          </a:xfrm>
          <a:prstGeom prst="roundRect">
            <a:avLst>
              <a:gd fmla="val 16667" name="adj"/>
            </a:avLst>
          </a:prstGeom>
          <a:no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2"/>
              </a:solidFill>
              <a:latin typeface="Calibri"/>
              <a:ea typeface="Calibri"/>
              <a:cs typeface="Calibri"/>
              <a:sym typeface="Calibri"/>
            </a:endParaRPr>
          </a:p>
        </p:txBody>
      </p:sp>
      <p:sp>
        <p:nvSpPr>
          <p:cNvPr id="157" name="Google Shape;157;p6"/>
          <p:cNvSpPr/>
          <p:nvPr/>
        </p:nvSpPr>
        <p:spPr>
          <a:xfrm>
            <a:off x="13483975" y="7946125"/>
            <a:ext cx="3334800" cy="1548300"/>
          </a:xfrm>
          <a:prstGeom prst="roundRect">
            <a:avLst>
              <a:gd fmla="val 16667" name="adj"/>
            </a:avLst>
          </a:prstGeom>
          <a:noFill/>
          <a:ln cap="flat" cmpd="sng" w="57150">
            <a:solidFill>
              <a:srgbClr val="8CB3E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grpSp>
        <p:nvGrpSpPr>
          <p:cNvPr id="162" name="Google Shape;162;g2dc702f7a1f_1_0"/>
          <p:cNvGrpSpPr/>
          <p:nvPr/>
        </p:nvGrpSpPr>
        <p:grpSpPr>
          <a:xfrm>
            <a:off x="228600" y="2849567"/>
            <a:ext cx="3527700" cy="4865466"/>
            <a:chOff x="304800" y="1674833"/>
            <a:chExt cx="3527700" cy="4865466"/>
          </a:xfrm>
        </p:grpSpPr>
        <p:sp>
          <p:nvSpPr>
            <p:cNvPr id="163" name="Google Shape;163;g2dc702f7a1f_1_0"/>
            <p:cNvSpPr txBox="1"/>
            <p:nvPr/>
          </p:nvSpPr>
          <p:spPr>
            <a:xfrm>
              <a:off x="430297" y="4418033"/>
              <a:ext cx="32766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2800"/>
                <a:buFont typeface="Calibri"/>
                <a:buNone/>
              </a:pPr>
              <a:r>
                <a:rPr b="1" i="0" lang="en-US" sz="2800" u="none" cap="none" strike="noStrike">
                  <a:solidFill>
                    <a:srgbClr val="002060"/>
                  </a:solidFill>
                  <a:latin typeface="Calibri"/>
                  <a:ea typeface="Calibri"/>
                  <a:cs typeface="Calibri"/>
                  <a:sym typeface="Calibri"/>
                </a:rPr>
                <a:t>Data Collection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2060"/>
                </a:buClr>
                <a:buSzPts val="2800"/>
                <a:buFont typeface="Calibri"/>
                <a:buNone/>
              </a:pPr>
              <a:r>
                <a:rPr b="1" i="0" lang="en-US" sz="2800" u="none" cap="none" strike="noStrike">
                  <a:solidFill>
                    <a:srgbClr val="002060"/>
                  </a:solidFill>
                  <a:latin typeface="Calibri"/>
                  <a:ea typeface="Calibri"/>
                  <a:cs typeface="Calibri"/>
                  <a:sym typeface="Calibri"/>
                </a:rPr>
                <a:t>/ Wrangling</a:t>
              </a:r>
              <a:endParaRPr b="0" i="0" sz="1400" u="none" cap="none" strike="noStrike">
                <a:solidFill>
                  <a:srgbClr val="000000"/>
                </a:solidFill>
                <a:latin typeface="Arial"/>
                <a:ea typeface="Arial"/>
                <a:cs typeface="Arial"/>
                <a:sym typeface="Arial"/>
              </a:endParaRPr>
            </a:p>
          </p:txBody>
        </p:sp>
        <p:pic>
          <p:nvPicPr>
            <p:cNvPr id="164" name="Google Shape;164;g2dc702f7a1f_1_0"/>
            <p:cNvPicPr preferRelativeResize="0"/>
            <p:nvPr/>
          </p:nvPicPr>
          <p:blipFill rotWithShape="1">
            <a:blip r:embed="rId3">
              <a:alphaModFix/>
            </a:blip>
            <a:srcRect b="0" l="0" r="0" t="0"/>
            <a:stretch/>
          </p:blipFill>
          <p:spPr>
            <a:xfrm>
              <a:off x="773197" y="1674833"/>
              <a:ext cx="2590801" cy="2590801"/>
            </a:xfrm>
            <a:prstGeom prst="rect">
              <a:avLst/>
            </a:prstGeom>
            <a:noFill/>
            <a:ln>
              <a:noFill/>
            </a:ln>
          </p:spPr>
        </p:pic>
        <p:sp>
          <p:nvSpPr>
            <p:cNvPr id="165" name="Google Shape;165;g2dc702f7a1f_1_0"/>
            <p:cNvSpPr txBox="1"/>
            <p:nvPr/>
          </p:nvSpPr>
          <p:spPr>
            <a:xfrm>
              <a:off x="304800" y="5524499"/>
              <a:ext cx="3527700" cy="1015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Download / Scrape Oil &amp; Gas Financial News Articles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Ingest Data into CSV Format</a:t>
              </a:r>
              <a:endParaRPr b="0" i="0" sz="1400" u="none" cap="none" strike="noStrike">
                <a:solidFill>
                  <a:srgbClr val="000000"/>
                </a:solidFill>
                <a:latin typeface="Arial"/>
                <a:ea typeface="Arial"/>
                <a:cs typeface="Arial"/>
                <a:sym typeface="Arial"/>
              </a:endParaRPr>
            </a:p>
          </p:txBody>
        </p:sp>
      </p:grpSp>
      <p:grpSp>
        <p:nvGrpSpPr>
          <p:cNvPr id="166" name="Google Shape;166;g2dc702f7a1f_1_0"/>
          <p:cNvGrpSpPr/>
          <p:nvPr/>
        </p:nvGrpSpPr>
        <p:grpSpPr>
          <a:xfrm>
            <a:off x="5294139" y="3078167"/>
            <a:ext cx="2362200" cy="4636866"/>
            <a:chOff x="5867400" y="1903433"/>
            <a:chExt cx="2362200" cy="4636866"/>
          </a:xfrm>
        </p:grpSpPr>
        <p:sp>
          <p:nvSpPr>
            <p:cNvPr id="167" name="Google Shape;167;g2dc702f7a1f_1_0"/>
            <p:cNvSpPr txBox="1"/>
            <p:nvPr/>
          </p:nvSpPr>
          <p:spPr>
            <a:xfrm>
              <a:off x="5867400" y="4418033"/>
              <a:ext cx="23622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2800"/>
                <a:buFont typeface="Calibri"/>
                <a:buNone/>
              </a:pPr>
              <a:r>
                <a:rPr b="1" i="0" lang="en-US" sz="2800" u="none" cap="none" strike="noStrike">
                  <a:solidFill>
                    <a:srgbClr val="002060"/>
                  </a:solidFill>
                  <a:latin typeface="Calibri"/>
                  <a:ea typeface="Calibri"/>
                  <a:cs typeface="Calibri"/>
                  <a:sym typeface="Calibri"/>
                </a:rPr>
                <a:t>Data Exploration</a:t>
              </a:r>
              <a:endParaRPr b="0" i="0" sz="2800" u="none" cap="none" strike="noStrike">
                <a:solidFill>
                  <a:srgbClr val="002060"/>
                </a:solidFill>
                <a:latin typeface="Calibri"/>
                <a:ea typeface="Calibri"/>
                <a:cs typeface="Calibri"/>
                <a:sym typeface="Calibri"/>
              </a:endParaRPr>
            </a:p>
          </p:txBody>
        </p:sp>
        <p:pic>
          <p:nvPicPr>
            <p:cNvPr id="168" name="Google Shape;168;g2dc702f7a1f_1_0"/>
            <p:cNvPicPr preferRelativeResize="0"/>
            <p:nvPr/>
          </p:nvPicPr>
          <p:blipFill rotWithShape="1">
            <a:blip r:embed="rId4">
              <a:alphaModFix/>
            </a:blip>
            <a:srcRect b="0" l="0" r="0" t="0"/>
            <a:stretch/>
          </p:blipFill>
          <p:spPr>
            <a:xfrm>
              <a:off x="5981700" y="1903433"/>
              <a:ext cx="2133600" cy="2133600"/>
            </a:xfrm>
            <a:prstGeom prst="rect">
              <a:avLst/>
            </a:prstGeom>
            <a:noFill/>
            <a:ln>
              <a:noFill/>
            </a:ln>
          </p:spPr>
        </p:pic>
        <p:sp>
          <p:nvSpPr>
            <p:cNvPr id="169" name="Google Shape;169;g2dc702f7a1f_1_0"/>
            <p:cNvSpPr txBox="1"/>
            <p:nvPr/>
          </p:nvSpPr>
          <p:spPr>
            <a:xfrm>
              <a:off x="5981093" y="5524499"/>
              <a:ext cx="2134800" cy="1015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Company Count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Article Statistics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Token Statistics</a:t>
              </a:r>
              <a:endParaRPr b="0" i="0" sz="1400" u="none" cap="none" strike="noStrike">
                <a:solidFill>
                  <a:srgbClr val="000000"/>
                </a:solidFill>
                <a:latin typeface="Arial"/>
                <a:ea typeface="Arial"/>
                <a:cs typeface="Arial"/>
                <a:sym typeface="Arial"/>
              </a:endParaRPr>
            </a:p>
          </p:txBody>
        </p:sp>
      </p:grpSp>
      <p:sp>
        <p:nvSpPr>
          <p:cNvPr id="170" name="Google Shape;170;g2dc702f7a1f_1_0"/>
          <p:cNvSpPr/>
          <p:nvPr/>
        </p:nvSpPr>
        <p:spPr>
          <a:xfrm>
            <a:off x="4067967" y="4754566"/>
            <a:ext cx="914400" cy="1676400"/>
          </a:xfrm>
          <a:prstGeom prst="chevron">
            <a:avLst>
              <a:gd fmla="val 57634" name="adj"/>
            </a:avLst>
          </a:prstGeom>
          <a:no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1" name="Google Shape;171;g2dc702f7a1f_1_0"/>
          <p:cNvSpPr/>
          <p:nvPr/>
        </p:nvSpPr>
        <p:spPr>
          <a:xfrm>
            <a:off x="7968111" y="4748514"/>
            <a:ext cx="914400" cy="1676400"/>
          </a:xfrm>
          <a:prstGeom prst="chevron">
            <a:avLst>
              <a:gd fmla="val 57634" name="adj"/>
            </a:avLst>
          </a:prstGeom>
          <a:no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72" name="Google Shape;172;g2dc702f7a1f_1_0"/>
          <p:cNvGrpSpPr/>
          <p:nvPr/>
        </p:nvGrpSpPr>
        <p:grpSpPr>
          <a:xfrm>
            <a:off x="9194282" y="3040067"/>
            <a:ext cx="3073800" cy="4059366"/>
            <a:chOff x="10591800" y="3040067"/>
            <a:chExt cx="3073800" cy="4059366"/>
          </a:xfrm>
        </p:grpSpPr>
        <p:sp>
          <p:nvSpPr>
            <p:cNvPr id="173" name="Google Shape;173;g2dc702f7a1f_1_0"/>
            <p:cNvSpPr txBox="1"/>
            <p:nvPr/>
          </p:nvSpPr>
          <p:spPr>
            <a:xfrm>
              <a:off x="10947659" y="5592767"/>
              <a:ext cx="23622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2800"/>
                <a:buFont typeface="Calibri"/>
                <a:buNone/>
              </a:pPr>
              <a:r>
                <a:rPr b="1" i="0" lang="en-US" sz="2800" u="none" cap="none" strike="noStrike">
                  <a:solidFill>
                    <a:srgbClr val="002060"/>
                  </a:solidFill>
                  <a:latin typeface="Calibri"/>
                  <a:ea typeface="Calibri"/>
                  <a:cs typeface="Calibri"/>
                  <a:sym typeface="Calibri"/>
                </a:rPr>
                <a:t>Modeling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2060"/>
                </a:buClr>
                <a:buSzPts val="2800"/>
                <a:buFont typeface="Calibri"/>
                <a:buNone/>
              </a:pPr>
              <a:r>
                <a:rPr b="1" i="0" lang="en-US" sz="2800" u="none" cap="none" strike="noStrike">
                  <a:solidFill>
                    <a:srgbClr val="002060"/>
                  </a:solidFill>
                  <a:latin typeface="Calibri"/>
                  <a:ea typeface="Calibri"/>
                  <a:cs typeface="Calibri"/>
                  <a:sym typeface="Calibri"/>
                </a:rPr>
                <a:t>/ Validation</a:t>
              </a:r>
              <a:endParaRPr b="0" i="0" sz="1400" u="none" cap="none" strike="noStrike">
                <a:solidFill>
                  <a:srgbClr val="000000"/>
                </a:solidFill>
                <a:latin typeface="Arial"/>
                <a:ea typeface="Arial"/>
                <a:cs typeface="Arial"/>
                <a:sym typeface="Arial"/>
              </a:endParaRPr>
            </a:p>
          </p:txBody>
        </p:sp>
        <p:pic>
          <p:nvPicPr>
            <p:cNvPr id="174" name="Google Shape;174;g2dc702f7a1f_1_0"/>
            <p:cNvPicPr preferRelativeResize="0"/>
            <p:nvPr/>
          </p:nvPicPr>
          <p:blipFill rotWithShape="1">
            <a:blip r:embed="rId5">
              <a:alphaModFix/>
            </a:blip>
            <a:srcRect b="0" l="0" r="0" t="0"/>
            <a:stretch/>
          </p:blipFill>
          <p:spPr>
            <a:xfrm>
              <a:off x="11023859" y="3040067"/>
              <a:ext cx="2209800" cy="2209800"/>
            </a:xfrm>
            <a:prstGeom prst="rect">
              <a:avLst/>
            </a:prstGeom>
            <a:noFill/>
            <a:ln>
              <a:noFill/>
            </a:ln>
          </p:spPr>
        </p:pic>
        <p:sp>
          <p:nvSpPr>
            <p:cNvPr id="175" name="Google Shape;175;g2dc702f7a1f_1_0"/>
            <p:cNvSpPr txBox="1"/>
            <p:nvPr/>
          </p:nvSpPr>
          <p:spPr>
            <a:xfrm>
              <a:off x="10591800" y="6699233"/>
              <a:ext cx="3073800" cy="400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Three Sequential Models</a:t>
              </a:r>
              <a:endParaRPr b="0" i="0" sz="1400" u="none" cap="none" strike="noStrike">
                <a:solidFill>
                  <a:srgbClr val="000000"/>
                </a:solidFill>
                <a:latin typeface="Arial"/>
                <a:ea typeface="Arial"/>
                <a:cs typeface="Arial"/>
                <a:sym typeface="Arial"/>
              </a:endParaRPr>
            </a:p>
          </p:txBody>
        </p:sp>
      </p:grpSp>
      <p:sp>
        <p:nvSpPr>
          <p:cNvPr id="176" name="Google Shape;176;g2dc702f7a1f_1_0"/>
          <p:cNvSpPr/>
          <p:nvPr/>
        </p:nvSpPr>
        <p:spPr>
          <a:xfrm>
            <a:off x="12431020" y="747617"/>
            <a:ext cx="1894500" cy="8985300"/>
          </a:xfrm>
          <a:prstGeom prst="leftBrace">
            <a:avLst>
              <a:gd fmla="val 8333" name="adj1"/>
              <a:gd fmla="val 50000" name="adj2"/>
            </a:avLst>
          </a:prstGeom>
          <a:noFill/>
          <a:ln cap="flat" cmpd="sng" w="76200">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77" name="Google Shape;177;g2dc702f7a1f_1_0"/>
          <p:cNvGrpSpPr/>
          <p:nvPr/>
        </p:nvGrpSpPr>
        <p:grpSpPr>
          <a:xfrm>
            <a:off x="14172900" y="872257"/>
            <a:ext cx="3886200" cy="8736020"/>
            <a:chOff x="14020500" y="1004490"/>
            <a:chExt cx="3886200" cy="8736020"/>
          </a:xfrm>
        </p:grpSpPr>
        <p:sp>
          <p:nvSpPr>
            <p:cNvPr id="178" name="Google Shape;178;g2dc702f7a1f_1_0"/>
            <p:cNvSpPr/>
            <p:nvPr/>
          </p:nvSpPr>
          <p:spPr>
            <a:xfrm rot="5400000">
              <a:off x="15597961" y="3027200"/>
              <a:ext cx="731400" cy="1341000"/>
            </a:xfrm>
            <a:prstGeom prst="chevron">
              <a:avLst>
                <a:gd fmla="val 57634" name="adj"/>
              </a:avLst>
            </a:prstGeom>
            <a:no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79" name="Google Shape;179;g2dc702f7a1f_1_0"/>
            <p:cNvGrpSpPr/>
            <p:nvPr/>
          </p:nvGrpSpPr>
          <p:grpSpPr>
            <a:xfrm>
              <a:off x="14020500" y="1004490"/>
              <a:ext cx="3886200" cy="2027984"/>
              <a:chOff x="14092838" y="1286853"/>
              <a:chExt cx="3886200" cy="2027984"/>
            </a:xfrm>
          </p:grpSpPr>
          <p:sp>
            <p:nvSpPr>
              <p:cNvPr id="180" name="Google Shape;180;g2dc702f7a1f_1_0"/>
              <p:cNvSpPr txBox="1"/>
              <p:nvPr/>
            </p:nvSpPr>
            <p:spPr>
              <a:xfrm>
                <a:off x="14854838" y="1286853"/>
                <a:ext cx="23622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2800"/>
                  <a:buFont typeface="Calibri"/>
                  <a:buNone/>
                </a:pPr>
                <a:r>
                  <a:rPr b="1" i="0" lang="en-US" sz="2800" u="none" cap="none" strike="noStrike">
                    <a:solidFill>
                      <a:srgbClr val="002060"/>
                    </a:solidFill>
                    <a:latin typeface="Calibri"/>
                    <a:ea typeface="Calibri"/>
                    <a:cs typeface="Calibri"/>
                    <a:sym typeface="Calibri"/>
                  </a:rPr>
                  <a:t>Sentiment Analysis</a:t>
                </a:r>
                <a:endParaRPr b="0" i="0" sz="1400" u="none" cap="none" strike="noStrike">
                  <a:solidFill>
                    <a:srgbClr val="000000"/>
                  </a:solidFill>
                  <a:latin typeface="Arial"/>
                  <a:ea typeface="Arial"/>
                  <a:cs typeface="Arial"/>
                  <a:sym typeface="Arial"/>
                </a:endParaRPr>
              </a:p>
            </p:txBody>
          </p:sp>
          <p:sp>
            <p:nvSpPr>
              <p:cNvPr id="181" name="Google Shape;181;g2dc702f7a1f_1_0"/>
              <p:cNvSpPr txBox="1"/>
              <p:nvPr/>
            </p:nvSpPr>
            <p:spPr>
              <a:xfrm>
                <a:off x="14092838" y="2299037"/>
                <a:ext cx="3886200" cy="1015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Custom Sentiment Categories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Fine-tuned Local LLM</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Validated with ChatGPT / Gemini</a:t>
                </a:r>
                <a:endParaRPr b="0" i="0" sz="1400" u="none" cap="none" strike="noStrike">
                  <a:solidFill>
                    <a:srgbClr val="000000"/>
                  </a:solidFill>
                  <a:latin typeface="Arial"/>
                  <a:ea typeface="Arial"/>
                  <a:cs typeface="Arial"/>
                  <a:sym typeface="Arial"/>
                </a:endParaRPr>
              </a:p>
            </p:txBody>
          </p:sp>
        </p:grpSp>
        <p:grpSp>
          <p:nvGrpSpPr>
            <p:cNvPr id="182" name="Google Shape;182;g2dc702f7a1f_1_0"/>
            <p:cNvGrpSpPr/>
            <p:nvPr/>
          </p:nvGrpSpPr>
          <p:grpSpPr>
            <a:xfrm>
              <a:off x="14077346" y="4363183"/>
              <a:ext cx="3772500" cy="2021004"/>
              <a:chOff x="14149684" y="4113233"/>
              <a:chExt cx="3772500" cy="2021004"/>
            </a:xfrm>
          </p:grpSpPr>
          <p:sp>
            <p:nvSpPr>
              <p:cNvPr id="183" name="Google Shape;183;g2dc702f7a1f_1_0"/>
              <p:cNvSpPr txBox="1"/>
              <p:nvPr/>
            </p:nvSpPr>
            <p:spPr>
              <a:xfrm>
                <a:off x="14854838" y="4113233"/>
                <a:ext cx="23622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2800"/>
                  <a:buFont typeface="Calibri"/>
                  <a:buNone/>
                </a:pPr>
                <a:r>
                  <a:rPr b="1" i="0" lang="en-US" sz="2800" u="none" cap="none" strike="noStrike">
                    <a:solidFill>
                      <a:srgbClr val="002060"/>
                    </a:solidFill>
                    <a:latin typeface="Calibri"/>
                    <a:ea typeface="Calibri"/>
                    <a:cs typeface="Calibri"/>
                    <a:sym typeface="Calibri"/>
                  </a:rPr>
                  <a:t>Feature Importance</a:t>
                </a:r>
                <a:endParaRPr b="0" i="0" sz="1400" u="none" cap="none" strike="noStrike">
                  <a:solidFill>
                    <a:srgbClr val="000000"/>
                  </a:solidFill>
                  <a:latin typeface="Arial"/>
                  <a:ea typeface="Arial"/>
                  <a:cs typeface="Arial"/>
                  <a:sym typeface="Arial"/>
                </a:endParaRPr>
              </a:p>
            </p:txBody>
          </p:sp>
          <p:sp>
            <p:nvSpPr>
              <p:cNvPr id="184" name="Google Shape;184;g2dc702f7a1f_1_0"/>
              <p:cNvSpPr txBox="1"/>
              <p:nvPr/>
            </p:nvSpPr>
            <p:spPr>
              <a:xfrm>
                <a:off x="14149684" y="5118437"/>
                <a:ext cx="3772500" cy="1015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Predict Stock Movement Based on Sentiment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Determine Feature Importance</a:t>
                </a:r>
                <a:endParaRPr b="0" i="0" sz="1400" u="none" cap="none" strike="noStrike">
                  <a:solidFill>
                    <a:srgbClr val="000000"/>
                  </a:solidFill>
                  <a:latin typeface="Arial"/>
                  <a:ea typeface="Arial"/>
                  <a:cs typeface="Arial"/>
                  <a:sym typeface="Arial"/>
                </a:endParaRPr>
              </a:p>
            </p:txBody>
          </p:sp>
        </p:grpSp>
        <p:grpSp>
          <p:nvGrpSpPr>
            <p:cNvPr id="185" name="Google Shape;185;g2dc702f7a1f_1_0"/>
            <p:cNvGrpSpPr/>
            <p:nvPr/>
          </p:nvGrpSpPr>
          <p:grpSpPr>
            <a:xfrm>
              <a:off x="14077346" y="7714896"/>
              <a:ext cx="3772500" cy="2025614"/>
              <a:chOff x="14149684" y="7200900"/>
              <a:chExt cx="3772500" cy="2025614"/>
            </a:xfrm>
          </p:grpSpPr>
          <p:sp>
            <p:nvSpPr>
              <p:cNvPr id="186" name="Google Shape;186;g2dc702f7a1f_1_0"/>
              <p:cNvSpPr txBox="1"/>
              <p:nvPr/>
            </p:nvSpPr>
            <p:spPr>
              <a:xfrm>
                <a:off x="14385872" y="7200900"/>
                <a:ext cx="33000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2800"/>
                  <a:buFont typeface="Calibri"/>
                  <a:buNone/>
                </a:pPr>
                <a:r>
                  <a:rPr b="1" i="0" lang="en-US" sz="2800" u="none" cap="none" strike="noStrike">
                    <a:solidFill>
                      <a:srgbClr val="002060"/>
                    </a:solidFill>
                    <a:latin typeface="Calibri"/>
                    <a:ea typeface="Calibri"/>
                    <a:cs typeface="Calibri"/>
                    <a:sym typeface="Calibri"/>
                  </a:rPr>
                  <a:t>Retrieval Augmented Generation</a:t>
                </a:r>
                <a:endParaRPr b="0" i="0" sz="1400" u="none" cap="none" strike="noStrike">
                  <a:solidFill>
                    <a:srgbClr val="000000"/>
                  </a:solidFill>
                  <a:latin typeface="Arial"/>
                  <a:ea typeface="Arial"/>
                  <a:cs typeface="Arial"/>
                  <a:sym typeface="Arial"/>
                </a:endParaRPr>
              </a:p>
            </p:txBody>
          </p:sp>
          <p:sp>
            <p:nvSpPr>
              <p:cNvPr id="187" name="Google Shape;187;g2dc702f7a1f_1_0"/>
              <p:cNvSpPr txBox="1"/>
              <p:nvPr/>
            </p:nvSpPr>
            <p:spPr>
              <a:xfrm>
                <a:off x="14149684" y="8210714"/>
                <a:ext cx="3772500" cy="1015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Interactive Dashboard</a:t>
                </a:r>
                <a:endParaRPr b="0" i="0" sz="20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Vector Database Supported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ChatGPT / Gemini Powered</a:t>
                </a:r>
                <a:endParaRPr b="0" i="0" sz="1400" u="none" cap="none" strike="noStrike">
                  <a:solidFill>
                    <a:srgbClr val="000000"/>
                  </a:solidFill>
                  <a:latin typeface="Arial"/>
                  <a:ea typeface="Arial"/>
                  <a:cs typeface="Arial"/>
                  <a:sym typeface="Arial"/>
                </a:endParaRPr>
              </a:p>
            </p:txBody>
          </p:sp>
        </p:grpSp>
        <p:sp>
          <p:nvSpPr>
            <p:cNvPr id="188" name="Google Shape;188;g2dc702f7a1f_1_0"/>
            <p:cNvSpPr/>
            <p:nvPr/>
          </p:nvSpPr>
          <p:spPr>
            <a:xfrm rot="5400000">
              <a:off x="15597961" y="6378913"/>
              <a:ext cx="731400" cy="1341000"/>
            </a:xfrm>
            <a:prstGeom prst="chevron">
              <a:avLst>
                <a:gd fmla="val 57634" name="adj"/>
              </a:avLst>
            </a:prstGeom>
            <a:no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9" name="Google Shape;189;g2dc702f7a1f_1_0"/>
          <p:cNvSpPr/>
          <p:nvPr/>
        </p:nvSpPr>
        <p:spPr>
          <a:xfrm>
            <a:off x="1" y="0"/>
            <a:ext cx="18294299" cy="569188"/>
          </a:xfrm>
          <a:custGeom>
            <a:rect b="b" l="l" r="r" t="t"/>
            <a:pathLst>
              <a:path extrusionOk="0" h="220402" w="5245677">
                <a:moveTo>
                  <a:pt x="0" y="0"/>
                </a:moveTo>
                <a:lnTo>
                  <a:pt x="5245677" y="0"/>
                </a:lnTo>
                <a:lnTo>
                  <a:pt x="5245677" y="220402"/>
                </a:lnTo>
                <a:lnTo>
                  <a:pt x="0" y="220402"/>
                </a:lnTo>
                <a:close/>
              </a:path>
            </a:pathLst>
          </a:custGeom>
          <a:solidFill>
            <a:srgbClr val="0020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0" name="Google Shape;190;g2dc702f7a1f_1_0"/>
          <p:cNvSpPr txBox="1"/>
          <p:nvPr/>
        </p:nvSpPr>
        <p:spPr>
          <a:xfrm>
            <a:off x="1028700" y="1063661"/>
            <a:ext cx="10271400" cy="692700"/>
          </a:xfrm>
          <a:prstGeom prst="rect">
            <a:avLst/>
          </a:prstGeom>
          <a:noFill/>
          <a:ln>
            <a:noFill/>
          </a:ln>
        </p:spPr>
        <p:txBody>
          <a:bodyPr anchorCtr="0" anchor="t" bIns="0" lIns="0" spcFirstLastPara="1" rIns="0" wrap="square" tIns="0">
            <a:spAutoFit/>
          </a:bodyPr>
          <a:lstStyle/>
          <a:p>
            <a:pPr indent="0" lvl="0" marL="0" rtl="0" algn="l">
              <a:lnSpc>
                <a:spcPct val="116000"/>
              </a:lnSpc>
              <a:spcBef>
                <a:spcPts val="0"/>
              </a:spcBef>
              <a:spcAft>
                <a:spcPts val="0"/>
              </a:spcAft>
              <a:buClr>
                <a:schemeClr val="dk1"/>
              </a:buClr>
              <a:buSzPts val="4500"/>
              <a:buFont typeface="Arial"/>
              <a:buNone/>
            </a:pPr>
            <a:r>
              <a:rPr b="1" lang="en-US" sz="4500">
                <a:solidFill>
                  <a:srgbClr val="17365D"/>
                </a:solidFill>
                <a:latin typeface="Calibri"/>
                <a:ea typeface="Calibri"/>
                <a:cs typeface="Calibri"/>
                <a:sym typeface="Calibri"/>
              </a:rPr>
              <a:t>Pipeline Design</a:t>
            </a:r>
            <a:endParaRPr b="1" sz="4500">
              <a:solidFill>
                <a:srgbClr val="17365D"/>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cxnSp>
        <p:nvCxnSpPr>
          <p:cNvPr id="195" name="Google Shape;195;p9"/>
          <p:cNvCxnSpPr/>
          <p:nvPr/>
        </p:nvCxnSpPr>
        <p:spPr>
          <a:xfrm>
            <a:off x="708041" y="2443410"/>
            <a:ext cx="15785400" cy="0"/>
          </a:xfrm>
          <a:prstGeom prst="straightConnector1">
            <a:avLst/>
          </a:prstGeom>
          <a:noFill/>
          <a:ln cap="flat" cmpd="sng" w="76200">
            <a:solidFill>
              <a:schemeClr val="accent1"/>
            </a:solidFill>
            <a:prstDash val="solid"/>
            <a:round/>
            <a:headEnd len="sm" w="sm" type="none"/>
            <a:tailEnd len="sm" w="sm" type="none"/>
          </a:ln>
        </p:spPr>
      </p:cxnSp>
      <p:sp>
        <p:nvSpPr>
          <p:cNvPr id="196" name="Google Shape;196;p9"/>
          <p:cNvSpPr/>
          <p:nvPr/>
        </p:nvSpPr>
        <p:spPr>
          <a:xfrm>
            <a:off x="384645" y="2149138"/>
            <a:ext cx="646800" cy="588600"/>
          </a:xfrm>
          <a:prstGeom prst="ellipse">
            <a:avLst/>
          </a:prstGeom>
          <a:solidFill>
            <a:srgbClr val="B7CC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7" name="Google Shape;197;p9"/>
          <p:cNvSpPr txBox="1"/>
          <p:nvPr/>
        </p:nvSpPr>
        <p:spPr>
          <a:xfrm>
            <a:off x="262131" y="9612364"/>
            <a:ext cx="966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Week 1</a:t>
            </a:r>
            <a:endParaRPr/>
          </a:p>
        </p:txBody>
      </p:sp>
      <p:sp>
        <p:nvSpPr>
          <p:cNvPr id="198" name="Google Shape;198;p9"/>
          <p:cNvSpPr/>
          <p:nvPr/>
        </p:nvSpPr>
        <p:spPr>
          <a:xfrm>
            <a:off x="10248783" y="2216710"/>
            <a:ext cx="64200" cy="486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9" name="Google Shape;199;p9"/>
          <p:cNvSpPr/>
          <p:nvPr/>
        </p:nvSpPr>
        <p:spPr>
          <a:xfrm>
            <a:off x="4826664" y="2216710"/>
            <a:ext cx="64200" cy="486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0" name="Google Shape;200;p9"/>
          <p:cNvSpPr/>
          <p:nvPr/>
        </p:nvSpPr>
        <p:spPr>
          <a:xfrm>
            <a:off x="15367598" y="2216710"/>
            <a:ext cx="64200" cy="486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1" name="Google Shape;201;p9"/>
          <p:cNvSpPr/>
          <p:nvPr/>
        </p:nvSpPr>
        <p:spPr>
          <a:xfrm>
            <a:off x="16286749" y="2149137"/>
            <a:ext cx="646800" cy="588600"/>
          </a:xfrm>
          <a:prstGeom prst="ellipse">
            <a:avLst/>
          </a:prstGeom>
          <a:solidFill>
            <a:srgbClr val="B7CC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2" name="Google Shape;202;p9"/>
          <p:cNvSpPr txBox="1"/>
          <p:nvPr/>
        </p:nvSpPr>
        <p:spPr>
          <a:xfrm>
            <a:off x="15985615" y="1824557"/>
            <a:ext cx="1249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Showcase</a:t>
            </a:r>
            <a:endParaRPr/>
          </a:p>
        </p:txBody>
      </p:sp>
      <p:sp>
        <p:nvSpPr>
          <p:cNvPr id="203" name="Google Shape;203;p9"/>
          <p:cNvSpPr txBox="1"/>
          <p:nvPr/>
        </p:nvSpPr>
        <p:spPr>
          <a:xfrm>
            <a:off x="2610706" y="2435541"/>
            <a:ext cx="668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2000" u="none" cap="none" strike="noStrike">
                <a:solidFill>
                  <a:srgbClr val="000000"/>
                </a:solidFill>
                <a:latin typeface="Arial"/>
                <a:ea typeface="Arial"/>
                <a:cs typeface="Arial"/>
                <a:sym typeface="Arial"/>
              </a:rPr>
              <a:t>May</a:t>
            </a:r>
            <a:endParaRPr/>
          </a:p>
        </p:txBody>
      </p:sp>
      <p:sp>
        <p:nvSpPr>
          <p:cNvPr id="204" name="Google Shape;204;p9"/>
          <p:cNvSpPr txBox="1"/>
          <p:nvPr/>
        </p:nvSpPr>
        <p:spPr>
          <a:xfrm>
            <a:off x="7386034" y="2435541"/>
            <a:ext cx="741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2000" u="none" cap="none" strike="noStrike">
                <a:solidFill>
                  <a:srgbClr val="000000"/>
                </a:solidFill>
                <a:latin typeface="Arial"/>
                <a:ea typeface="Arial"/>
                <a:cs typeface="Arial"/>
                <a:sym typeface="Arial"/>
              </a:rPr>
              <a:t>June</a:t>
            </a:r>
            <a:endParaRPr/>
          </a:p>
        </p:txBody>
      </p:sp>
      <p:sp>
        <p:nvSpPr>
          <p:cNvPr id="205" name="Google Shape;205;p9"/>
          <p:cNvSpPr txBox="1"/>
          <p:nvPr/>
        </p:nvSpPr>
        <p:spPr>
          <a:xfrm>
            <a:off x="12680185" y="2435541"/>
            <a:ext cx="641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2000" u="none" cap="none" strike="noStrike">
                <a:solidFill>
                  <a:srgbClr val="000000"/>
                </a:solidFill>
                <a:latin typeface="Arial"/>
                <a:ea typeface="Arial"/>
                <a:cs typeface="Arial"/>
                <a:sym typeface="Arial"/>
              </a:rPr>
              <a:t>July</a:t>
            </a:r>
            <a:endParaRPr/>
          </a:p>
        </p:txBody>
      </p:sp>
      <p:sp>
        <p:nvSpPr>
          <p:cNvPr id="206" name="Google Shape;206;p9"/>
          <p:cNvSpPr/>
          <p:nvPr/>
        </p:nvSpPr>
        <p:spPr>
          <a:xfrm rot="10800000">
            <a:off x="2818567" y="8959609"/>
            <a:ext cx="373200" cy="369000"/>
          </a:xfrm>
          <a:prstGeom prst="triangle">
            <a:avLst>
              <a:gd fmla="val 50000" name="adj"/>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7" name="Google Shape;207;p9"/>
          <p:cNvSpPr txBox="1"/>
          <p:nvPr/>
        </p:nvSpPr>
        <p:spPr>
          <a:xfrm>
            <a:off x="2598610" y="9373279"/>
            <a:ext cx="1006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Today</a:t>
            </a:r>
            <a:endParaRPr/>
          </a:p>
        </p:txBody>
      </p:sp>
      <p:pic>
        <p:nvPicPr>
          <p:cNvPr descr="A simple, clean vector illustration of four cowboys exploring data. The cowboys should be in a minimalist, stylized form with clear, bold lines, suitable for an icon or logo. They are wearing hats and boots, and are shown interacting with elements representing data, such as charts, graphs, or data points. The background should be plain white, focusing on the cowboys and the data elements. The scene should convey a sense of teamwork and analysis." id="208" name="Google Shape;208;p9"/>
          <p:cNvPicPr preferRelativeResize="0"/>
          <p:nvPr/>
        </p:nvPicPr>
        <p:blipFill rotWithShape="1">
          <a:blip r:embed="rId3">
            <a:alphaModFix/>
          </a:blip>
          <a:srcRect b="0" l="0" r="0" t="0"/>
          <a:stretch/>
        </p:blipFill>
        <p:spPr>
          <a:xfrm>
            <a:off x="2222681" y="6170595"/>
            <a:ext cx="2177718" cy="2177718"/>
          </a:xfrm>
          <a:prstGeom prst="rect">
            <a:avLst/>
          </a:prstGeom>
          <a:noFill/>
          <a:ln>
            <a:noFill/>
          </a:ln>
        </p:spPr>
      </p:pic>
      <p:sp>
        <p:nvSpPr>
          <p:cNvPr id="209" name="Google Shape;209;p9"/>
          <p:cNvSpPr/>
          <p:nvPr/>
        </p:nvSpPr>
        <p:spPr>
          <a:xfrm rot="10800000">
            <a:off x="7196429" y="2037062"/>
            <a:ext cx="373200" cy="369000"/>
          </a:xfrm>
          <a:prstGeom prst="triangle">
            <a:avLst>
              <a:gd fmla="val 50000" name="adj"/>
            </a:avLst>
          </a:prstGeom>
          <a:noFill/>
          <a:ln cap="flat" cmpd="sng" w="2540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0" name="Google Shape;210;p9"/>
          <p:cNvSpPr/>
          <p:nvPr/>
        </p:nvSpPr>
        <p:spPr>
          <a:xfrm flipH="1" rot="10800000">
            <a:off x="7017962" y="-4289041"/>
            <a:ext cx="1340159" cy="9233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1" name="Google Shape;211;p9"/>
          <p:cNvSpPr/>
          <p:nvPr/>
        </p:nvSpPr>
        <p:spPr>
          <a:xfrm flipH="1" rot="10800000">
            <a:off x="6335909" y="-3387952"/>
            <a:ext cx="878366" cy="64633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212" name="Google Shape;212;p9"/>
          <p:cNvSpPr txBox="1"/>
          <p:nvPr/>
        </p:nvSpPr>
        <p:spPr>
          <a:xfrm>
            <a:off x="7234214" y="9408977"/>
            <a:ext cx="312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6</a:t>
            </a:r>
            <a:endParaRPr/>
          </a:p>
        </p:txBody>
      </p:sp>
      <p:pic>
        <p:nvPicPr>
          <p:cNvPr descr="A simple, clean 2D vector illustration of three cyber bulls at the center and four cowboys wrangling them. The cyber bulls are depicted with a futuristic, digital look, possibly with metallic bodies and glowing elements. The cowboys, in a minimalist, stylized form with clear, bold lines, are wearing hats and boots. They are shown in action, using lassos to wrangle the cyber bulls. The background is plain white, focusing on the cowboys and the cyber bulls. The scene conveys a sense of action and teamwork. Add more details to the cyber bulls and cowboys to enhance the sense of movement and intensity." id="213" name="Google Shape;213;p9"/>
          <p:cNvPicPr preferRelativeResize="0"/>
          <p:nvPr/>
        </p:nvPicPr>
        <p:blipFill rotWithShape="1">
          <a:blip r:embed="rId4">
            <a:alphaModFix/>
          </a:blip>
          <a:srcRect b="0" l="0" r="0" t="0"/>
          <a:stretch/>
        </p:blipFill>
        <p:spPr>
          <a:xfrm>
            <a:off x="5137249" y="5855146"/>
            <a:ext cx="1966533" cy="1789217"/>
          </a:xfrm>
          <a:prstGeom prst="rect">
            <a:avLst/>
          </a:prstGeom>
          <a:noFill/>
          <a:ln>
            <a:noFill/>
          </a:ln>
        </p:spPr>
      </p:pic>
      <p:sp>
        <p:nvSpPr>
          <p:cNvPr id="214" name="Google Shape;214;p9"/>
          <p:cNvSpPr txBox="1"/>
          <p:nvPr/>
        </p:nvSpPr>
        <p:spPr>
          <a:xfrm>
            <a:off x="6540506" y="1691147"/>
            <a:ext cx="1685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First Prototype</a:t>
            </a:r>
            <a:endParaRPr/>
          </a:p>
        </p:txBody>
      </p:sp>
      <p:pic>
        <p:nvPicPr>
          <p:cNvPr descr="A simple, clean 2D vector illustration in the same style as the previous images, showing four cowboys writing a report. The cowboys should be in a minimalist, stylized form with clear, bold lines. They are wearing hats and boots, and are shown sitting at a table with papers, pens, and laptops. The background should be plain white, focusing on the cowboys and the report-writing elements. The scene should convey a sense of teamwork, focus, and productivity." id="215" name="Google Shape;215;p9"/>
          <p:cNvPicPr preferRelativeResize="0"/>
          <p:nvPr/>
        </p:nvPicPr>
        <p:blipFill rotWithShape="1">
          <a:blip r:embed="rId5">
            <a:alphaModFix/>
          </a:blip>
          <a:srcRect b="0" l="0" r="0" t="0"/>
          <a:stretch/>
        </p:blipFill>
        <p:spPr>
          <a:xfrm>
            <a:off x="5416283" y="3159448"/>
            <a:ext cx="1532388" cy="1532388"/>
          </a:xfrm>
          <a:prstGeom prst="rect">
            <a:avLst/>
          </a:prstGeom>
          <a:noFill/>
          <a:ln>
            <a:noFill/>
          </a:ln>
        </p:spPr>
      </p:pic>
      <p:cxnSp>
        <p:nvCxnSpPr>
          <p:cNvPr id="216" name="Google Shape;216;p9"/>
          <p:cNvCxnSpPr/>
          <p:nvPr/>
        </p:nvCxnSpPr>
        <p:spPr>
          <a:xfrm>
            <a:off x="708041" y="9355624"/>
            <a:ext cx="15785400" cy="0"/>
          </a:xfrm>
          <a:prstGeom prst="straightConnector1">
            <a:avLst/>
          </a:prstGeom>
          <a:noFill/>
          <a:ln cap="flat" cmpd="sng" w="76200">
            <a:solidFill>
              <a:schemeClr val="accent1"/>
            </a:solidFill>
            <a:prstDash val="solid"/>
            <a:round/>
            <a:headEnd len="sm" w="sm" type="none"/>
            <a:tailEnd len="sm" w="sm" type="none"/>
          </a:ln>
        </p:spPr>
      </p:cxnSp>
      <p:sp>
        <p:nvSpPr>
          <p:cNvPr id="217" name="Google Shape;217;p9"/>
          <p:cNvSpPr/>
          <p:nvPr/>
        </p:nvSpPr>
        <p:spPr>
          <a:xfrm>
            <a:off x="384645" y="9061352"/>
            <a:ext cx="646800" cy="588600"/>
          </a:xfrm>
          <a:prstGeom prst="ellipse">
            <a:avLst/>
          </a:prstGeom>
          <a:solidFill>
            <a:srgbClr val="B7CC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8" name="Google Shape;218;p9"/>
          <p:cNvSpPr/>
          <p:nvPr/>
        </p:nvSpPr>
        <p:spPr>
          <a:xfrm>
            <a:off x="10248783" y="9128924"/>
            <a:ext cx="64200" cy="486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9" name="Google Shape;219;p9"/>
          <p:cNvSpPr/>
          <p:nvPr/>
        </p:nvSpPr>
        <p:spPr>
          <a:xfrm>
            <a:off x="4826664" y="9128924"/>
            <a:ext cx="64200" cy="486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0" name="Google Shape;220;p9"/>
          <p:cNvSpPr/>
          <p:nvPr/>
        </p:nvSpPr>
        <p:spPr>
          <a:xfrm>
            <a:off x="15367598" y="9128924"/>
            <a:ext cx="64200" cy="486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1" name="Google Shape;221;p9"/>
          <p:cNvSpPr/>
          <p:nvPr/>
        </p:nvSpPr>
        <p:spPr>
          <a:xfrm>
            <a:off x="16286749" y="9061351"/>
            <a:ext cx="646800" cy="588600"/>
          </a:xfrm>
          <a:prstGeom prst="ellipse">
            <a:avLst/>
          </a:prstGeom>
          <a:solidFill>
            <a:srgbClr val="B7CC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2" name="Google Shape;222;p9"/>
          <p:cNvSpPr/>
          <p:nvPr/>
        </p:nvSpPr>
        <p:spPr>
          <a:xfrm rot="10800000">
            <a:off x="7173692" y="8940102"/>
            <a:ext cx="373200" cy="369000"/>
          </a:xfrm>
          <a:prstGeom prst="triangle">
            <a:avLst>
              <a:gd fmla="val 50000" name="adj"/>
            </a:avLst>
          </a:prstGeom>
          <a:solidFill>
            <a:schemeClr val="lt1"/>
          </a:solidFill>
          <a:ln cap="flat" cmpd="sng" w="2540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3" name="Google Shape;223;p9"/>
          <p:cNvSpPr/>
          <p:nvPr/>
        </p:nvSpPr>
        <p:spPr>
          <a:xfrm>
            <a:off x="8325933" y="8900632"/>
            <a:ext cx="391800" cy="389700"/>
          </a:xfrm>
          <a:prstGeom prst="ellipse">
            <a:avLst/>
          </a:prstGeom>
          <a:solidFill>
            <a:schemeClr val="l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4" name="Google Shape;224;p9"/>
          <p:cNvSpPr txBox="1"/>
          <p:nvPr/>
        </p:nvSpPr>
        <p:spPr>
          <a:xfrm rot="-2284524">
            <a:off x="8566917" y="8332561"/>
            <a:ext cx="1120808" cy="6464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Software</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feedback</a:t>
            </a:r>
            <a:endParaRPr/>
          </a:p>
        </p:txBody>
      </p:sp>
      <p:sp>
        <p:nvSpPr>
          <p:cNvPr id="225" name="Google Shape;225;p9"/>
          <p:cNvSpPr txBox="1"/>
          <p:nvPr/>
        </p:nvSpPr>
        <p:spPr>
          <a:xfrm>
            <a:off x="8433926" y="9416107"/>
            <a:ext cx="312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7</a:t>
            </a:r>
            <a:endParaRPr/>
          </a:p>
        </p:txBody>
      </p:sp>
      <p:sp>
        <p:nvSpPr>
          <p:cNvPr id="226" name="Google Shape;226;p9"/>
          <p:cNvSpPr/>
          <p:nvPr/>
        </p:nvSpPr>
        <p:spPr>
          <a:xfrm rot="10800000">
            <a:off x="2863407" y="2014175"/>
            <a:ext cx="373200" cy="369000"/>
          </a:xfrm>
          <a:prstGeom prst="triangle">
            <a:avLst>
              <a:gd fmla="val 50000" name="adj"/>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7" name="Google Shape;227;p9"/>
          <p:cNvSpPr txBox="1"/>
          <p:nvPr/>
        </p:nvSpPr>
        <p:spPr>
          <a:xfrm>
            <a:off x="2102140" y="1694600"/>
            <a:ext cx="2082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Initial Presentation</a:t>
            </a:r>
            <a:endParaRPr/>
          </a:p>
        </p:txBody>
      </p:sp>
      <p:sp>
        <p:nvSpPr>
          <p:cNvPr id="228" name="Google Shape;228;p9"/>
          <p:cNvSpPr/>
          <p:nvPr/>
        </p:nvSpPr>
        <p:spPr>
          <a:xfrm rot="10800000">
            <a:off x="10811598" y="2037062"/>
            <a:ext cx="373200" cy="369000"/>
          </a:xfrm>
          <a:prstGeom prst="triangle">
            <a:avLst>
              <a:gd fmla="val 50000" name="adj"/>
            </a:avLst>
          </a:prstGeom>
          <a:noFill/>
          <a:ln cap="flat" cmpd="sng" w="2540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9" name="Google Shape;229;p9"/>
          <p:cNvSpPr/>
          <p:nvPr/>
        </p:nvSpPr>
        <p:spPr>
          <a:xfrm>
            <a:off x="11866500" y="8928659"/>
            <a:ext cx="391800" cy="389700"/>
          </a:xfrm>
          <a:prstGeom prst="ellipse">
            <a:avLst/>
          </a:prstGeom>
          <a:solidFill>
            <a:schemeClr val="l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0" name="Google Shape;230;p9"/>
          <p:cNvSpPr/>
          <p:nvPr/>
        </p:nvSpPr>
        <p:spPr>
          <a:xfrm rot="10800000">
            <a:off x="10781946" y="8983841"/>
            <a:ext cx="373200" cy="369000"/>
          </a:xfrm>
          <a:prstGeom prst="triangle">
            <a:avLst>
              <a:gd fmla="val 50000" name="adj"/>
            </a:avLst>
          </a:prstGeom>
          <a:solidFill>
            <a:schemeClr val="lt1"/>
          </a:solidFill>
          <a:ln cap="flat" cmpd="sng" w="2540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1" name="Google Shape;231;p9"/>
          <p:cNvSpPr/>
          <p:nvPr/>
        </p:nvSpPr>
        <p:spPr>
          <a:xfrm rot="10800000">
            <a:off x="13771805" y="2063649"/>
            <a:ext cx="373200" cy="369000"/>
          </a:xfrm>
          <a:prstGeom prst="triangle">
            <a:avLst>
              <a:gd fmla="val 50000" name="adj"/>
            </a:avLst>
          </a:prstGeom>
          <a:solidFill>
            <a:schemeClr val="lt1"/>
          </a:solidFill>
          <a:ln cap="flat" cmpd="sng" w="2540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2" name="Google Shape;232;p9"/>
          <p:cNvSpPr/>
          <p:nvPr/>
        </p:nvSpPr>
        <p:spPr>
          <a:xfrm rot="10800000">
            <a:off x="13771805" y="8921249"/>
            <a:ext cx="373200" cy="369000"/>
          </a:xfrm>
          <a:prstGeom prst="triangle">
            <a:avLst>
              <a:gd fmla="val 50000" name="adj"/>
            </a:avLst>
          </a:prstGeom>
          <a:solidFill>
            <a:schemeClr val="lt1"/>
          </a:solidFill>
          <a:ln cap="flat" cmpd="sng" w="25400">
            <a:solidFill>
              <a:srgbClr val="538C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3" name="Google Shape;233;p9"/>
          <p:cNvSpPr txBox="1"/>
          <p:nvPr/>
        </p:nvSpPr>
        <p:spPr>
          <a:xfrm rot="2133">
            <a:off x="224602" y="1824552"/>
            <a:ext cx="966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Week 1</a:t>
            </a:r>
            <a:endParaRPr/>
          </a:p>
        </p:txBody>
      </p:sp>
      <p:sp>
        <p:nvSpPr>
          <p:cNvPr id="234" name="Google Shape;234;p9"/>
          <p:cNvSpPr txBox="1"/>
          <p:nvPr/>
        </p:nvSpPr>
        <p:spPr>
          <a:xfrm>
            <a:off x="10747079" y="9427698"/>
            <a:ext cx="441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10</a:t>
            </a:r>
            <a:endParaRPr/>
          </a:p>
        </p:txBody>
      </p:sp>
      <p:sp>
        <p:nvSpPr>
          <p:cNvPr id="235" name="Google Shape;235;p9"/>
          <p:cNvSpPr txBox="1"/>
          <p:nvPr/>
        </p:nvSpPr>
        <p:spPr>
          <a:xfrm>
            <a:off x="11872052" y="9413771"/>
            <a:ext cx="441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11</a:t>
            </a:r>
            <a:endParaRPr/>
          </a:p>
        </p:txBody>
      </p:sp>
      <p:sp>
        <p:nvSpPr>
          <p:cNvPr id="236" name="Google Shape;236;p9"/>
          <p:cNvSpPr txBox="1"/>
          <p:nvPr/>
        </p:nvSpPr>
        <p:spPr>
          <a:xfrm>
            <a:off x="13737848" y="9413771"/>
            <a:ext cx="774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13-14</a:t>
            </a:r>
            <a:endParaRPr/>
          </a:p>
        </p:txBody>
      </p:sp>
      <p:cxnSp>
        <p:nvCxnSpPr>
          <p:cNvPr id="237" name="Google Shape;237;p9"/>
          <p:cNvCxnSpPr>
            <a:stCxn id="223" idx="0"/>
            <a:endCxn id="213" idx="3"/>
          </p:cNvCxnSpPr>
          <p:nvPr/>
        </p:nvCxnSpPr>
        <p:spPr>
          <a:xfrm flipH="1" rot="5400000">
            <a:off x="6737283" y="7116082"/>
            <a:ext cx="2151000" cy="1418100"/>
          </a:xfrm>
          <a:prstGeom prst="curvedConnector2">
            <a:avLst/>
          </a:prstGeom>
          <a:noFill/>
          <a:ln cap="flat" cmpd="sng" w="28575">
            <a:solidFill>
              <a:schemeClr val="dk1"/>
            </a:solidFill>
            <a:prstDash val="solid"/>
            <a:round/>
            <a:headEnd len="sm" w="sm" type="none"/>
            <a:tailEnd len="med" w="med" type="triangle"/>
          </a:ln>
        </p:spPr>
      </p:cxnSp>
      <p:sp>
        <p:nvSpPr>
          <p:cNvPr id="238" name="Google Shape;238;p9"/>
          <p:cNvSpPr txBox="1"/>
          <p:nvPr/>
        </p:nvSpPr>
        <p:spPr>
          <a:xfrm>
            <a:off x="2617575" y="5597317"/>
            <a:ext cx="1419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Data Wrangling</a:t>
            </a:r>
            <a:endParaRPr/>
          </a:p>
        </p:txBody>
      </p:sp>
      <p:sp>
        <p:nvSpPr>
          <p:cNvPr id="239" name="Google Shape;239;p9"/>
          <p:cNvSpPr txBox="1"/>
          <p:nvPr/>
        </p:nvSpPr>
        <p:spPr>
          <a:xfrm>
            <a:off x="3050023" y="8409416"/>
            <a:ext cx="555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EDA</a:t>
            </a:r>
            <a:endParaRPr/>
          </a:p>
        </p:txBody>
      </p:sp>
      <p:sp>
        <p:nvSpPr>
          <p:cNvPr id="240" name="Google Shape;240;p9"/>
          <p:cNvSpPr txBox="1"/>
          <p:nvPr/>
        </p:nvSpPr>
        <p:spPr>
          <a:xfrm>
            <a:off x="5695757" y="7644939"/>
            <a:ext cx="951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Modelling</a:t>
            </a:r>
            <a:endParaRPr/>
          </a:p>
        </p:txBody>
      </p:sp>
      <p:sp>
        <p:nvSpPr>
          <p:cNvPr id="241" name="Google Shape;241;p9"/>
          <p:cNvSpPr txBox="1"/>
          <p:nvPr/>
        </p:nvSpPr>
        <p:spPr>
          <a:xfrm>
            <a:off x="5289727" y="4697724"/>
            <a:ext cx="1527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Kicking off report</a:t>
            </a:r>
            <a:endParaRPr/>
          </a:p>
        </p:txBody>
      </p:sp>
      <p:cxnSp>
        <p:nvCxnSpPr>
          <p:cNvPr id="242" name="Google Shape;242;p9"/>
          <p:cNvCxnSpPr>
            <a:stCxn id="241" idx="0"/>
            <a:endCxn id="243" idx="1"/>
          </p:cNvCxnSpPr>
          <p:nvPr/>
        </p:nvCxnSpPr>
        <p:spPr>
          <a:xfrm>
            <a:off x="6053677" y="4697724"/>
            <a:ext cx="9865200" cy="0"/>
          </a:xfrm>
          <a:prstGeom prst="straightConnector1">
            <a:avLst/>
          </a:prstGeom>
          <a:noFill/>
          <a:ln cap="flat" cmpd="sng" w="38100">
            <a:solidFill>
              <a:schemeClr val="dk2"/>
            </a:solidFill>
            <a:prstDash val="dot"/>
            <a:round/>
            <a:headEnd len="med" w="med" type="diamond"/>
            <a:tailEnd len="med" w="med" type="triangle"/>
          </a:ln>
        </p:spPr>
      </p:cxnSp>
      <p:sp>
        <p:nvSpPr>
          <p:cNvPr id="244" name="Google Shape;244;p9"/>
          <p:cNvSpPr txBox="1"/>
          <p:nvPr/>
        </p:nvSpPr>
        <p:spPr>
          <a:xfrm>
            <a:off x="16407218" y="5642306"/>
            <a:ext cx="12504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Final report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&amp;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Presentation</a:t>
            </a:r>
            <a:endParaRPr/>
          </a:p>
        </p:txBody>
      </p:sp>
      <p:pic>
        <p:nvPicPr>
          <p:cNvPr descr="A black and white icon of four cowboys presenting a model. The cowboys should be in a minimalist, stylized form with clear, bold lines. They are wearing hats and boots and are shown standing next to a model, possibly represented as a chart, graph, or 3D structure. The background should be plain, focusing on the cowboys and the model presentation elements. The scene should convey a sense of teamwork, communication, and professionalism." id="245" name="Google Shape;245;p9"/>
          <p:cNvPicPr preferRelativeResize="0"/>
          <p:nvPr/>
        </p:nvPicPr>
        <p:blipFill rotWithShape="1">
          <a:blip r:embed="rId6">
            <a:alphaModFix/>
          </a:blip>
          <a:srcRect b="0" l="0" r="0" t="0"/>
          <a:stretch/>
        </p:blipFill>
        <p:spPr>
          <a:xfrm>
            <a:off x="9932200" y="4794235"/>
            <a:ext cx="1986138" cy="1986138"/>
          </a:xfrm>
          <a:prstGeom prst="rect">
            <a:avLst/>
          </a:prstGeom>
          <a:noFill/>
          <a:ln>
            <a:noFill/>
          </a:ln>
        </p:spPr>
      </p:pic>
      <p:cxnSp>
        <p:nvCxnSpPr>
          <p:cNvPr id="246" name="Google Shape;246;p9"/>
          <p:cNvCxnSpPr>
            <a:stCxn id="229" idx="0"/>
            <a:endCxn id="245" idx="1"/>
          </p:cNvCxnSpPr>
          <p:nvPr/>
        </p:nvCxnSpPr>
        <p:spPr>
          <a:xfrm flipH="1" rot="5400000">
            <a:off x="9426600" y="6292859"/>
            <a:ext cx="3141300" cy="2130300"/>
          </a:xfrm>
          <a:prstGeom prst="curvedConnector4">
            <a:avLst>
              <a:gd fmla="val 34195" name="adj1"/>
              <a:gd fmla="val 110725" name="adj2"/>
            </a:avLst>
          </a:prstGeom>
          <a:noFill/>
          <a:ln cap="flat" cmpd="sng" w="28575">
            <a:solidFill>
              <a:schemeClr val="dk1"/>
            </a:solidFill>
            <a:prstDash val="solid"/>
            <a:round/>
            <a:headEnd len="sm" w="sm" type="none"/>
            <a:tailEnd len="med" w="med" type="triangle"/>
          </a:ln>
        </p:spPr>
      </p:cxnSp>
      <p:sp>
        <p:nvSpPr>
          <p:cNvPr id="247" name="Google Shape;247;p9"/>
          <p:cNvSpPr txBox="1"/>
          <p:nvPr/>
        </p:nvSpPr>
        <p:spPr>
          <a:xfrm rot="-2284524">
            <a:off x="12033383" y="8152608"/>
            <a:ext cx="1120808" cy="6464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Midterm</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feedback</a:t>
            </a:r>
            <a:endParaRPr/>
          </a:p>
        </p:txBody>
      </p:sp>
      <p:cxnSp>
        <p:nvCxnSpPr>
          <p:cNvPr id="248" name="Google Shape;248;p9"/>
          <p:cNvCxnSpPr>
            <a:stCxn id="231" idx="0"/>
            <a:endCxn id="232" idx="3"/>
          </p:cNvCxnSpPr>
          <p:nvPr/>
        </p:nvCxnSpPr>
        <p:spPr>
          <a:xfrm>
            <a:off x="13958405" y="2432649"/>
            <a:ext cx="0" cy="6488700"/>
          </a:xfrm>
          <a:prstGeom prst="straightConnector1">
            <a:avLst/>
          </a:prstGeom>
          <a:noFill/>
          <a:ln cap="flat" cmpd="sng" w="19050">
            <a:solidFill>
              <a:srgbClr val="4A7DBA"/>
            </a:solidFill>
            <a:prstDash val="dot"/>
            <a:round/>
            <a:headEnd len="sm" w="sm" type="none"/>
            <a:tailEnd len="sm" w="sm" type="none"/>
          </a:ln>
        </p:spPr>
      </p:cxnSp>
      <p:sp>
        <p:nvSpPr>
          <p:cNvPr id="249" name="Google Shape;249;p9"/>
          <p:cNvSpPr/>
          <p:nvPr/>
        </p:nvSpPr>
        <p:spPr>
          <a:xfrm rot="-2549812">
            <a:off x="10890060" y="4607441"/>
            <a:ext cx="155429" cy="1615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0" name="Google Shape;250;p9"/>
          <p:cNvSpPr txBox="1"/>
          <p:nvPr/>
        </p:nvSpPr>
        <p:spPr>
          <a:xfrm>
            <a:off x="16407218" y="9624724"/>
            <a:ext cx="797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15</a:t>
            </a:r>
            <a:endParaRPr/>
          </a:p>
        </p:txBody>
      </p:sp>
      <p:sp>
        <p:nvSpPr>
          <p:cNvPr id="251" name="Google Shape;251;p9"/>
          <p:cNvSpPr txBox="1"/>
          <p:nvPr/>
        </p:nvSpPr>
        <p:spPr>
          <a:xfrm>
            <a:off x="10086738" y="6749755"/>
            <a:ext cx="1677000" cy="5232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Midterm showcase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&amp; report</a:t>
            </a:r>
            <a:endParaRPr b="0" i="0" sz="1400" u="none" cap="none" strike="noStrike">
              <a:solidFill>
                <a:srgbClr val="000000"/>
              </a:solidFill>
              <a:latin typeface="Arial"/>
              <a:ea typeface="Arial"/>
              <a:cs typeface="Arial"/>
              <a:sym typeface="Arial"/>
            </a:endParaRPr>
          </a:p>
        </p:txBody>
      </p:sp>
      <p:pic>
        <p:nvPicPr>
          <p:cNvPr descr="A simple, clean vector logo of four cowboys chilling. The cowboys should be in a minimalist, stylized form with clear, bold lines. They are wearing hats and boots and are shown relaxing in various poses, such as sitting, leaning, or reclining. The background should be plain white, focusing on the cowboys. The scene should convey a sense of relaxation, camaraderie, and leisure." id="252" name="Google Shape;252;p9"/>
          <p:cNvPicPr preferRelativeResize="0"/>
          <p:nvPr/>
        </p:nvPicPr>
        <p:blipFill rotWithShape="1">
          <a:blip r:embed="rId7">
            <a:alphaModFix/>
          </a:blip>
          <a:srcRect b="0" l="0" r="0" t="0"/>
          <a:stretch/>
        </p:blipFill>
        <p:spPr>
          <a:xfrm>
            <a:off x="12954700" y="5596607"/>
            <a:ext cx="2336399" cy="2336399"/>
          </a:xfrm>
          <a:prstGeom prst="rect">
            <a:avLst/>
          </a:prstGeom>
          <a:noFill/>
          <a:ln>
            <a:noFill/>
          </a:ln>
        </p:spPr>
      </p:pic>
      <p:cxnSp>
        <p:nvCxnSpPr>
          <p:cNvPr id="253" name="Google Shape;253;p9"/>
          <p:cNvCxnSpPr>
            <a:stCxn id="240" idx="0"/>
            <a:endCxn id="254" idx="1"/>
          </p:cNvCxnSpPr>
          <p:nvPr/>
        </p:nvCxnSpPr>
        <p:spPr>
          <a:xfrm>
            <a:off x="6171257" y="7644939"/>
            <a:ext cx="7496700" cy="26400"/>
          </a:xfrm>
          <a:prstGeom prst="straightConnector1">
            <a:avLst/>
          </a:prstGeom>
          <a:noFill/>
          <a:ln cap="flat" cmpd="sng" w="38100">
            <a:solidFill>
              <a:schemeClr val="dk2"/>
            </a:solidFill>
            <a:prstDash val="dot"/>
            <a:round/>
            <a:headEnd len="med" w="med" type="diamond"/>
            <a:tailEnd len="med" w="med" type="triangle"/>
          </a:ln>
        </p:spPr>
      </p:cxnSp>
      <p:sp>
        <p:nvSpPr>
          <p:cNvPr id="254" name="Google Shape;254;p9"/>
          <p:cNvSpPr txBox="1"/>
          <p:nvPr/>
        </p:nvSpPr>
        <p:spPr>
          <a:xfrm>
            <a:off x="13668005" y="7517417"/>
            <a:ext cx="832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All done</a:t>
            </a:r>
            <a:endParaRPr/>
          </a:p>
        </p:txBody>
      </p:sp>
      <p:pic>
        <p:nvPicPr>
          <p:cNvPr descr="A simple, clean vector illustration of four cowboys showcasing a presentation to Chevron representatives. The cowboys should be in a minimalist, stylized form with clear, bold lines. They are wearing hats and boots, and one cowboy is holding a lasso. They are shown standing next to a presentation board or screen displaying their project. The Chevron representatives, also stylized, are present, listening to the presentation. The background should be plain white, focusing on the cowboys, the Chevron representatives, and the presentation elements. The scene should convey a sense of professionalism, communication, and teamwork." id="243" name="Google Shape;243;p9"/>
          <p:cNvPicPr preferRelativeResize="0"/>
          <p:nvPr/>
        </p:nvPicPr>
        <p:blipFill rotWithShape="1">
          <a:blip r:embed="rId8">
            <a:alphaModFix/>
          </a:blip>
          <a:srcRect b="0" l="0" r="0" t="0"/>
          <a:stretch/>
        </p:blipFill>
        <p:spPr>
          <a:xfrm>
            <a:off x="15918930" y="3683113"/>
            <a:ext cx="2029220" cy="2029220"/>
          </a:xfrm>
          <a:prstGeom prst="rect">
            <a:avLst/>
          </a:prstGeom>
          <a:noFill/>
          <a:ln>
            <a:noFill/>
          </a:ln>
        </p:spPr>
      </p:pic>
      <p:sp>
        <p:nvSpPr>
          <p:cNvPr id="255" name="Google Shape;255;p9"/>
          <p:cNvSpPr txBox="1"/>
          <p:nvPr/>
        </p:nvSpPr>
        <p:spPr>
          <a:xfrm>
            <a:off x="10248783" y="1690121"/>
            <a:ext cx="1467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Beta version</a:t>
            </a:r>
            <a:endParaRPr/>
          </a:p>
        </p:txBody>
      </p:sp>
      <p:sp>
        <p:nvSpPr>
          <p:cNvPr id="256" name="Google Shape;256;p9"/>
          <p:cNvSpPr txBox="1"/>
          <p:nvPr/>
        </p:nvSpPr>
        <p:spPr>
          <a:xfrm>
            <a:off x="13234185" y="1727373"/>
            <a:ext cx="1505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Final release</a:t>
            </a:r>
            <a:endParaRPr b="0" i="0" sz="1800" u="none" cap="none" strike="noStrike">
              <a:solidFill>
                <a:srgbClr val="000000"/>
              </a:solidFill>
              <a:latin typeface="Arial"/>
              <a:ea typeface="Arial"/>
              <a:cs typeface="Arial"/>
              <a:sym typeface="Arial"/>
            </a:endParaRPr>
          </a:p>
        </p:txBody>
      </p:sp>
      <p:pic>
        <p:nvPicPr>
          <p:cNvPr id="257" name="Google Shape;257;p9"/>
          <p:cNvPicPr preferRelativeResize="0"/>
          <p:nvPr/>
        </p:nvPicPr>
        <p:blipFill>
          <a:blip r:embed="rId9">
            <a:alphaModFix/>
          </a:blip>
          <a:stretch>
            <a:fillRect/>
          </a:stretch>
        </p:blipFill>
        <p:spPr>
          <a:xfrm>
            <a:off x="2097588" y="3207275"/>
            <a:ext cx="2427899" cy="2427899"/>
          </a:xfrm>
          <a:prstGeom prst="rect">
            <a:avLst/>
          </a:prstGeom>
          <a:noFill/>
          <a:ln>
            <a:noFill/>
          </a:ln>
        </p:spPr>
      </p:pic>
      <p:sp>
        <p:nvSpPr>
          <p:cNvPr id="258" name="Google Shape;258;p9"/>
          <p:cNvSpPr/>
          <p:nvPr/>
        </p:nvSpPr>
        <p:spPr>
          <a:xfrm>
            <a:off x="1" y="0"/>
            <a:ext cx="18294299" cy="569188"/>
          </a:xfrm>
          <a:custGeom>
            <a:rect b="b" l="l" r="r" t="t"/>
            <a:pathLst>
              <a:path extrusionOk="0" h="220402" w="5245677">
                <a:moveTo>
                  <a:pt x="0" y="0"/>
                </a:moveTo>
                <a:lnTo>
                  <a:pt x="5245677" y="0"/>
                </a:lnTo>
                <a:lnTo>
                  <a:pt x="5245677" y="220402"/>
                </a:lnTo>
                <a:lnTo>
                  <a:pt x="0" y="220402"/>
                </a:lnTo>
                <a:close/>
              </a:path>
            </a:pathLst>
          </a:custGeom>
          <a:solidFill>
            <a:srgbClr val="0020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9" name="Google Shape;259;p9"/>
          <p:cNvSpPr txBox="1"/>
          <p:nvPr/>
        </p:nvSpPr>
        <p:spPr>
          <a:xfrm>
            <a:off x="1028700" y="1063661"/>
            <a:ext cx="10271400" cy="692700"/>
          </a:xfrm>
          <a:prstGeom prst="rect">
            <a:avLst/>
          </a:prstGeom>
          <a:noFill/>
          <a:ln>
            <a:noFill/>
          </a:ln>
        </p:spPr>
        <p:txBody>
          <a:bodyPr anchorCtr="0" anchor="t" bIns="0" lIns="0" spcFirstLastPara="1" rIns="0" wrap="square" tIns="0">
            <a:spAutoFit/>
          </a:bodyPr>
          <a:lstStyle/>
          <a:p>
            <a:pPr indent="0" lvl="0" marL="0" rtl="0" algn="l">
              <a:lnSpc>
                <a:spcPct val="116000"/>
              </a:lnSpc>
              <a:spcBef>
                <a:spcPts val="0"/>
              </a:spcBef>
              <a:spcAft>
                <a:spcPts val="0"/>
              </a:spcAft>
              <a:buClr>
                <a:schemeClr val="dk1"/>
              </a:buClr>
              <a:buSzPts val="4500"/>
              <a:buFont typeface="Arial"/>
              <a:buNone/>
            </a:pPr>
            <a:r>
              <a:rPr b="1" lang="en-US" sz="4500">
                <a:solidFill>
                  <a:srgbClr val="17365D"/>
                </a:solidFill>
                <a:latin typeface="Calibri"/>
                <a:ea typeface="Calibri"/>
                <a:cs typeface="Calibri"/>
                <a:sym typeface="Calibri"/>
              </a:rPr>
              <a:t>Timeline</a:t>
            </a:r>
            <a:endParaRPr b="1" sz="4500">
              <a:solidFill>
                <a:srgbClr val="17365D"/>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10"/>
          <p:cNvPicPr preferRelativeResize="0"/>
          <p:nvPr/>
        </p:nvPicPr>
        <p:blipFill rotWithShape="1">
          <a:blip r:embed="rId3">
            <a:alphaModFix amt="40000"/>
          </a:blip>
          <a:srcRect b="0" l="0" r="0" t="0"/>
          <a:stretch/>
        </p:blipFill>
        <p:spPr>
          <a:xfrm>
            <a:off x="-1" y="309"/>
            <a:ext cx="18288001" cy="10285759"/>
          </a:xfrm>
          <a:prstGeom prst="rect">
            <a:avLst/>
          </a:prstGeom>
          <a:noFill/>
          <a:ln>
            <a:noFill/>
          </a:ln>
        </p:spPr>
      </p:pic>
      <p:pic>
        <p:nvPicPr>
          <p:cNvPr descr="A blue text on a black background&#10;&#10;Description automatically generated" id="266" name="Google Shape;266;p10"/>
          <p:cNvPicPr preferRelativeResize="0"/>
          <p:nvPr/>
        </p:nvPicPr>
        <p:blipFill rotWithShape="1">
          <a:blip r:embed="rId4">
            <a:alphaModFix/>
          </a:blip>
          <a:srcRect b="0" l="0" r="0" t="0"/>
          <a:stretch/>
        </p:blipFill>
        <p:spPr>
          <a:xfrm>
            <a:off x="2279110" y="3543300"/>
            <a:ext cx="13729778" cy="3465342"/>
          </a:xfrm>
          <a:prstGeom prst="rect">
            <a:avLst/>
          </a:prstGeom>
          <a:noFill/>
          <a:ln>
            <a:noFill/>
          </a:ln>
        </p:spPr>
      </p:pic>
      <p:sp>
        <p:nvSpPr>
          <p:cNvPr id="267" name="Google Shape;267;p10"/>
          <p:cNvSpPr txBox="1"/>
          <p:nvPr/>
        </p:nvSpPr>
        <p:spPr>
          <a:xfrm>
            <a:off x="4571999" y="8572500"/>
            <a:ext cx="9144000" cy="734688"/>
          </a:xfrm>
          <a:prstGeom prst="rect">
            <a:avLst/>
          </a:prstGeom>
          <a:noFill/>
          <a:ln>
            <a:noFill/>
          </a:ln>
        </p:spPr>
        <p:txBody>
          <a:bodyPr anchorCtr="0" anchor="t" bIns="45700" lIns="91425" spcFirstLastPara="1" rIns="91425" wrap="square" tIns="45700">
            <a:spAutoFit/>
          </a:bodyPr>
          <a:lstStyle/>
          <a:p>
            <a:pPr indent="0" lvl="0" marL="0" marR="0" rtl="0" algn="ctr">
              <a:lnSpc>
                <a:spcPct val="124285"/>
              </a:lnSpc>
              <a:spcBef>
                <a:spcPts val="0"/>
              </a:spcBef>
              <a:spcAft>
                <a:spcPts val="0"/>
              </a:spcAft>
              <a:buClr>
                <a:srgbClr val="000000"/>
              </a:buClr>
              <a:buSzPts val="4200"/>
              <a:buFont typeface="Arial"/>
              <a:buNone/>
            </a:pPr>
            <a:r>
              <a:rPr b="1" i="0" lang="en-US" sz="4200" u="none" cap="none" strike="noStrike">
                <a:solidFill>
                  <a:srgbClr val="17365D"/>
                </a:solidFill>
                <a:latin typeface="Calibri"/>
                <a:ea typeface="Calibri"/>
                <a:cs typeface="Calibri"/>
                <a:sym typeface="Calibri"/>
              </a:rPr>
              <a:t>rice.edu</a:t>
            </a:r>
            <a:endParaRPr b="1" i="0" sz="4200" u="none" cap="none" strike="noStrike">
              <a:solidFill>
                <a:srgbClr val="17365D"/>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2" name="Shape 272"/>
        <p:cNvGrpSpPr/>
        <p:nvPr/>
      </p:nvGrpSpPr>
      <p:grpSpPr>
        <a:xfrm>
          <a:off x="0" y="0"/>
          <a:ext cx="0" cy="0"/>
          <a:chOff x="0" y="0"/>
          <a:chExt cx="0" cy="0"/>
        </a:xfrm>
      </p:grpSpPr>
      <p:pic>
        <p:nvPicPr>
          <p:cNvPr id="273" name="Google Shape;273;g2dd646a8b3f_0_0"/>
          <p:cNvPicPr preferRelativeResize="0"/>
          <p:nvPr/>
        </p:nvPicPr>
        <p:blipFill>
          <a:blip r:embed="rId3">
            <a:alphaModFix/>
          </a:blip>
          <a:stretch>
            <a:fillRect/>
          </a:stretch>
        </p:blipFill>
        <p:spPr>
          <a:xfrm>
            <a:off x="396350" y="4462375"/>
            <a:ext cx="4195976" cy="4195976"/>
          </a:xfrm>
          <a:prstGeom prst="rect">
            <a:avLst/>
          </a:prstGeom>
          <a:noFill/>
          <a:ln>
            <a:noFill/>
          </a:ln>
        </p:spPr>
      </p:pic>
      <p:pic>
        <p:nvPicPr>
          <p:cNvPr id="274" name="Google Shape;274;g2dd646a8b3f_0_0"/>
          <p:cNvPicPr preferRelativeResize="0"/>
          <p:nvPr/>
        </p:nvPicPr>
        <p:blipFill>
          <a:blip r:embed="rId4">
            <a:alphaModFix/>
          </a:blip>
          <a:stretch>
            <a:fillRect/>
          </a:stretch>
        </p:blipFill>
        <p:spPr>
          <a:xfrm>
            <a:off x="4757200" y="4462375"/>
            <a:ext cx="4195976" cy="4195976"/>
          </a:xfrm>
          <a:prstGeom prst="rect">
            <a:avLst/>
          </a:prstGeom>
          <a:noFill/>
          <a:ln>
            <a:noFill/>
          </a:ln>
        </p:spPr>
      </p:pic>
      <p:pic>
        <p:nvPicPr>
          <p:cNvPr id="275" name="Google Shape;275;g2dd646a8b3f_0_0"/>
          <p:cNvPicPr preferRelativeResize="0"/>
          <p:nvPr/>
        </p:nvPicPr>
        <p:blipFill>
          <a:blip r:embed="rId5">
            <a:alphaModFix/>
          </a:blip>
          <a:stretch>
            <a:fillRect/>
          </a:stretch>
        </p:blipFill>
        <p:spPr>
          <a:xfrm>
            <a:off x="9118051" y="4645325"/>
            <a:ext cx="4195976" cy="4195976"/>
          </a:xfrm>
          <a:prstGeom prst="rect">
            <a:avLst/>
          </a:prstGeom>
          <a:noFill/>
          <a:ln>
            <a:noFill/>
          </a:ln>
        </p:spPr>
      </p:pic>
      <p:pic>
        <p:nvPicPr>
          <p:cNvPr id="276" name="Google Shape;276;g2dd646a8b3f_0_0"/>
          <p:cNvPicPr preferRelativeResize="0"/>
          <p:nvPr/>
        </p:nvPicPr>
        <p:blipFill>
          <a:blip r:embed="rId6">
            <a:alphaModFix/>
          </a:blip>
          <a:stretch>
            <a:fillRect/>
          </a:stretch>
        </p:blipFill>
        <p:spPr>
          <a:xfrm>
            <a:off x="13871850" y="1856175"/>
            <a:ext cx="4195976" cy="4195976"/>
          </a:xfrm>
          <a:prstGeom prst="rect">
            <a:avLst/>
          </a:prstGeom>
          <a:noFill/>
          <a:ln>
            <a:noFill/>
          </a:ln>
        </p:spPr>
      </p:pic>
      <p:pic>
        <p:nvPicPr>
          <p:cNvPr descr="A simple, clean vector icon of a cowboy named John wrangling a lasso. The cowboy should be in a minimalist, stylized form with clear, bold lines, suitable for an icon. He is wearing a hat and boots, and the lasso is depicted in a circular motion above his head. The background should be plain white, focusing on the cowboy figure. The name 'John' should be integrated into the design, possibly below the cowboy or along the lasso, in a bold, Western-style font." id="277" name="Google Shape;277;g2dd646a8b3f_0_0"/>
          <p:cNvPicPr preferRelativeResize="0"/>
          <p:nvPr/>
        </p:nvPicPr>
        <p:blipFill rotWithShape="1">
          <a:blip r:embed="rId7">
            <a:alphaModFix/>
          </a:blip>
          <a:srcRect b="0" l="0" r="0" t="0"/>
          <a:stretch/>
        </p:blipFill>
        <p:spPr>
          <a:xfrm>
            <a:off x="1625544" y="1251277"/>
            <a:ext cx="2177718" cy="217771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Bret Newcomb</dc:creator>
</cp:coreProperties>
</file>